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71" r:id="rId3"/>
    <p:sldId id="267" r:id="rId4"/>
    <p:sldId id="268" r:id="rId5"/>
    <p:sldId id="269" r:id="rId6"/>
    <p:sldId id="270" r:id="rId7"/>
    <p:sldId id="263" r:id="rId8"/>
    <p:sldId id="266" r:id="rId9"/>
    <p:sldId id="257" r:id="rId10"/>
    <p:sldId id="261" r:id="rId11"/>
    <p:sldId id="273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824"/>
    <p:restoredTop sz="79911"/>
  </p:normalViewPr>
  <p:slideViewPr>
    <p:cSldViewPr snapToGrid="0" snapToObjects="1">
      <p:cViewPr varScale="1">
        <p:scale>
          <a:sx n="75" d="100"/>
          <a:sy n="75" d="100"/>
        </p:scale>
        <p:origin x="8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CF4AE0-C968-364A-8B87-8B80701665CD}" type="datetimeFigureOut">
              <a:rPr kumimoji="1" lang="zh-CN" altLang="en-US" smtClean="0"/>
              <a:t>2020/7/15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10051F-D186-6C4C-A1FA-55AFE08AF65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98533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封面页先开始旋转，然后过一秒后是第一页开始旋转，再过一秒是第二页开始旋转，最后是第三页。一个周期设置为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秒，注意每页的</a:t>
            </a:r>
            <a:r>
              <a:rPr lang="zh-CN" altLang="en-US" dirty="0"/>
              <a:t>延迟时间 </a:t>
            </a:r>
            <a:r>
              <a:rPr lang="en-US" altLang="zh-CN" dirty="0"/>
              <a:t>+ </a:t>
            </a:r>
            <a:r>
              <a:rPr lang="zh-CN" altLang="en-US" dirty="0"/>
              <a:t>旋转时间 </a:t>
            </a:r>
            <a:r>
              <a:rPr lang="en-US" altLang="zh-CN" dirty="0"/>
              <a:t>=== 7</a:t>
            </a:r>
            <a:r>
              <a:rPr lang="en" altLang="zh-CN" dirty="0"/>
              <a:t>s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0051F-D186-6C4C-A1FA-55AFE08AF651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679427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写在同一个</a:t>
            </a:r>
            <a:r>
              <a:rPr kumimoji="1" lang="en-US" altLang="zh-CN" dirty="0"/>
              <a:t>transform</a:t>
            </a:r>
            <a:r>
              <a:rPr kumimoji="1" lang="zh-CN" altLang="en-US" dirty="0"/>
              <a:t>里的变换顺序，有两种理解方式：</a:t>
            </a:r>
            <a:endParaRPr kumimoji="1" lang="en-US" altLang="zh-CN" dirty="0"/>
          </a:p>
          <a:p>
            <a:pPr marL="228600" indent="-228600">
              <a:buAutoNum type="arabicPeriod"/>
            </a:pPr>
            <a:r>
              <a:rPr kumimoji="1" lang="zh-CN" altLang="en-US" dirty="0"/>
              <a:t>先做的变化写在后面 （这种理解 是基于一个全局固定的坐标系）</a:t>
            </a:r>
            <a:endParaRPr kumimoji="1" lang="en-US" altLang="zh-CN" dirty="0"/>
          </a:p>
          <a:p>
            <a:pPr marL="228600" indent="-228600">
              <a:buAutoNum type="arabicPeriod"/>
            </a:pPr>
            <a:r>
              <a:rPr kumimoji="1" lang="zh-CN" altLang="en-US" dirty="0"/>
              <a:t>先做的变化写在前面 （这种理解 是基于变化物体的物坐标系 物坐标系会根据已有的变化而改变朝向）</a:t>
            </a:r>
            <a:endParaRPr kumimoji="1" lang="en-US" altLang="zh-CN" dirty="0"/>
          </a:p>
          <a:p>
            <a:r>
              <a:rPr kumimoji="1" lang="zh-CN" altLang="en-US" dirty="0"/>
              <a:t>例如：写正方体的左面 即可以按第一种理解 写成</a:t>
            </a:r>
            <a:endParaRPr kumimoji="1" lang="en-US" altLang="zh-CN" dirty="0"/>
          </a:p>
          <a:p>
            <a:r>
              <a:rPr kumimoji="1" lang="zh-CN" altLang="en-US" dirty="0"/>
              <a:t> </a:t>
            </a:r>
            <a:r>
              <a:rPr lang="en" altLang="zh-CN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.left {transform: </a:t>
            </a:r>
            <a:r>
              <a:rPr lang="en" altLang="zh-CN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translateX</a:t>
            </a:r>
            <a:r>
              <a:rPr lang="en" altLang="zh-CN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(-100px) </a:t>
            </a:r>
            <a:r>
              <a:rPr lang="en" altLang="zh-CN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rotateY</a:t>
            </a:r>
            <a:r>
              <a:rPr lang="en" altLang="zh-CN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(-90deg);}</a:t>
            </a:r>
          </a:p>
          <a:p>
            <a:r>
              <a:rPr lang="zh-CN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也可按第二种理解写成</a:t>
            </a:r>
            <a:endParaRPr lang="en-US" altLang="zh-CN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.left{transform: 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rotateY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(-90deg) 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translateZ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(50px);}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0051F-D186-6C4C-A1FA-55AFE08AF651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4635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53BF13-B9D5-6D4E-96A8-BF33C212C5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D59120F-2DD4-B748-B597-F43B984195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BFBCCBF-7012-8C4B-B386-47066CFB9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58B3-6BB8-8643-813E-F1306053A8CA}" type="datetimeFigureOut">
              <a:rPr kumimoji="1" lang="zh-CN" altLang="en-US" smtClean="0"/>
              <a:t>2020/7/15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0A7781-D3C5-1649-B70E-5D1106F1B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9D8E20-E093-B141-A091-979DCB16A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BACF3-D24F-214F-B15E-F1DE0B14DF7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11681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4F38C6-D112-044A-AF34-8DD324C93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F5B45F5-9B83-E342-9EF4-A4354E2697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4F79F6-7635-9340-BEE7-3AB6270C7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58B3-6BB8-8643-813E-F1306053A8CA}" type="datetimeFigureOut">
              <a:rPr kumimoji="1" lang="zh-CN" altLang="en-US" smtClean="0"/>
              <a:t>2020/7/15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636FD4-F7D0-8445-BC61-0AA65C878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9035BE-1560-8944-B863-CFAC689DC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BACF3-D24F-214F-B15E-F1DE0B14DF7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9015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E512C3F-537D-8A44-B585-D6176D91F3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978E511-629E-C049-81F3-35D6C4A50D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CDF911-4456-4E49-B86A-62918A0AE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58B3-6BB8-8643-813E-F1306053A8CA}" type="datetimeFigureOut">
              <a:rPr kumimoji="1" lang="zh-CN" altLang="en-US" smtClean="0"/>
              <a:t>2020/7/15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59A768-AEFB-8A4D-882D-EA0B06D23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B028352-54B3-1849-AAD2-651670129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BACF3-D24F-214F-B15E-F1DE0B14DF7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1794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8751F9-DEBD-2340-9D93-A758984F0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065171-94AB-9646-8F94-CA3278F7A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405D5A-2A96-2F4C-B0DC-ED08D9C75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58B3-6BB8-8643-813E-F1306053A8CA}" type="datetimeFigureOut">
              <a:rPr kumimoji="1" lang="zh-CN" altLang="en-US" smtClean="0"/>
              <a:t>2020/7/15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880B89-B05D-C74F-AE25-BB5F73FF5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F1C55F6-60F3-1042-98F2-99F89E5DB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BACF3-D24F-214F-B15E-F1DE0B14DF7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3150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3E9D3C-692A-8D46-A565-FA899B3C8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08305DD-930C-514C-8B13-F0DDBFA054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D5F8A61-2CFE-9443-B558-ED4319B1C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58B3-6BB8-8643-813E-F1306053A8CA}" type="datetimeFigureOut">
              <a:rPr kumimoji="1" lang="zh-CN" altLang="en-US" smtClean="0"/>
              <a:t>2020/7/15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67E635-3064-9E45-9206-8611265B2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559852-7DF5-F741-A794-9A7C134F5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BACF3-D24F-214F-B15E-F1DE0B14DF7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3797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1919C5-F957-3D41-B30B-7D62103B3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19B3D9-1970-8448-BB11-1927EE8876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A8C1B1E-929E-D04C-B85A-99D72BA76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423CC75-9C42-1540-A628-AE9C3122C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58B3-6BB8-8643-813E-F1306053A8CA}" type="datetimeFigureOut">
              <a:rPr kumimoji="1" lang="zh-CN" altLang="en-US" smtClean="0"/>
              <a:t>2020/7/15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A7A34BA-3A4D-C842-BFA1-03534230D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326D40-AA02-9849-9330-66275C9E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BACF3-D24F-214F-B15E-F1DE0B14DF7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66770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DF4B3F-81E8-5848-A6D0-6AFFD2056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5E417EB-3D4D-5749-99F5-914DFAA852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C19CCBF-959F-6D40-A82C-69D1494070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0EC7F97-2763-A64E-8E8F-E6E59451DC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F4A83F1-4797-F946-AF0F-5F5A0DDF1A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E9AE77D-DDA9-B845-8DAD-2C43E33A3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58B3-6BB8-8643-813E-F1306053A8CA}" type="datetimeFigureOut">
              <a:rPr kumimoji="1" lang="zh-CN" altLang="en-US" smtClean="0"/>
              <a:t>2020/7/15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E61C28C-7734-CB4C-9972-DD6B1C7C9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7516B86-F43A-2649-B7DC-43C888530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BACF3-D24F-214F-B15E-F1DE0B14DF7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15954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D29369-02B4-7944-B529-43662AF38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61D61DD-537C-4242-A0D2-AC315B358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58B3-6BB8-8643-813E-F1306053A8CA}" type="datetimeFigureOut">
              <a:rPr kumimoji="1" lang="zh-CN" altLang="en-US" smtClean="0"/>
              <a:t>2020/7/15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F5F7FD2-0415-1F42-9621-584CDA6DC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18EEEF-E341-3840-BC3B-63ED146D5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BACF3-D24F-214F-B15E-F1DE0B14DF7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70949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247DD39-1E76-0342-B922-20A476B86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58B3-6BB8-8643-813E-F1306053A8CA}" type="datetimeFigureOut">
              <a:rPr kumimoji="1" lang="zh-CN" altLang="en-US" smtClean="0"/>
              <a:t>2020/7/15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947421F-D4B5-654A-9705-DD97B1924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F59BB7F-1CE7-D141-9008-C704F7072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BACF3-D24F-214F-B15E-F1DE0B14DF7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3977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320EA9-437A-584D-84B5-0A20CEF5B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26CDE4-5C59-2D4E-BDE3-298C88D809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CFA031C-ABBB-8B49-B59C-E86AD4E9C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E7D6106-9203-B94D-AD90-79143DBB4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58B3-6BB8-8643-813E-F1306053A8CA}" type="datetimeFigureOut">
              <a:rPr kumimoji="1" lang="zh-CN" altLang="en-US" smtClean="0"/>
              <a:t>2020/7/15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CDB5E0C-22AE-C344-AC6D-D16EC67D4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3292A8A-1C6F-0D48-A216-4AAF51BAA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BACF3-D24F-214F-B15E-F1DE0B14DF7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36259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510D0E-142A-2E41-8210-965E8C91A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AF6B58E-801C-1B42-9C80-F9D9A6F2A1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B65670C-51F8-0D4B-9597-822C460D53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BCA7EE3-1BB2-F545-AEFB-AFAA8E925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58B3-6BB8-8643-813E-F1306053A8CA}" type="datetimeFigureOut">
              <a:rPr kumimoji="1" lang="zh-CN" altLang="en-US" smtClean="0"/>
              <a:t>2020/7/15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65BE811-CB3F-E14D-B553-FE64781AB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575B6AC-1F72-7448-B4FF-3D59B0055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BACF3-D24F-214F-B15E-F1DE0B14DF7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1337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746228C-30F5-5D4A-B3D9-A92DEF791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B6FC2B1-EF33-624D-ABA6-1143CD825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0B53E8-6258-1F48-9DD1-D37AC55FA6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158B3-6BB8-8643-813E-F1306053A8CA}" type="datetimeFigureOut">
              <a:rPr kumimoji="1" lang="zh-CN" altLang="en-US" smtClean="0"/>
              <a:t>2020/7/15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80EF95-D44E-104F-A87E-599C508558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E72878-8C8E-504B-A118-A7A056D12D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FBACF3-D24F-214F-B15E-F1DE0B14DF7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39579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F1C5AB7-CFB8-354F-B75C-2D66C9388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84" y="-212864"/>
            <a:ext cx="2146852" cy="1025718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7833A20-9BE7-0C4F-94AD-B8E1D7CE6190}"/>
              </a:ext>
            </a:extLst>
          </p:cNvPr>
          <p:cNvSpPr/>
          <p:nvPr/>
        </p:nvSpPr>
        <p:spPr>
          <a:xfrm>
            <a:off x="-13252" y="6669154"/>
            <a:ext cx="6202017" cy="188845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DF9087B-9FD4-B44E-9C35-9FEA10FEEB55}"/>
              </a:ext>
            </a:extLst>
          </p:cNvPr>
          <p:cNvSpPr/>
          <p:nvPr/>
        </p:nvSpPr>
        <p:spPr>
          <a:xfrm>
            <a:off x="6188765" y="6665842"/>
            <a:ext cx="6003235" cy="19215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2">
            <a:extLst>
              <a:ext uri="{FF2B5EF4-FFF2-40B4-BE49-F238E27FC236}">
                <a16:creationId xmlns:a16="http://schemas.microsoft.com/office/drawing/2014/main" id="{D1FBB652-CFAC-9945-96CA-C8627AD6137C}"/>
              </a:ext>
            </a:extLst>
          </p:cNvPr>
          <p:cNvSpPr txBox="1">
            <a:spLocks/>
          </p:cNvSpPr>
          <p:nvPr/>
        </p:nvSpPr>
        <p:spPr>
          <a:xfrm>
            <a:off x="914404" y="2130426"/>
            <a:ext cx="10363201" cy="1470026"/>
          </a:xfrm>
          <a:prstGeom prst="rect">
            <a:avLst/>
          </a:prstGeom>
        </p:spPr>
        <p:txBody>
          <a:bodyPr lIns="111276" tIns="55638" rIns="111276" bIns="55638"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150" b="1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825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825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825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825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397419" algn="ctr" rtl="0" eaLnBrk="1" fontAlgn="base" hangingPunct="1">
              <a:spcBef>
                <a:spcPct val="0"/>
              </a:spcBef>
              <a:spcAft>
                <a:spcPct val="0"/>
              </a:spcAft>
              <a:defRPr sz="3825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794840" algn="ctr" rtl="0" eaLnBrk="1" fontAlgn="base" hangingPunct="1">
              <a:spcBef>
                <a:spcPct val="0"/>
              </a:spcBef>
              <a:spcAft>
                <a:spcPct val="0"/>
              </a:spcAft>
              <a:defRPr sz="3825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1192260" algn="ctr" rtl="0" eaLnBrk="1" fontAlgn="base" hangingPunct="1">
              <a:spcBef>
                <a:spcPct val="0"/>
              </a:spcBef>
              <a:spcAft>
                <a:spcPct val="0"/>
              </a:spcAft>
              <a:defRPr sz="3825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1589680" algn="ctr" rtl="0" eaLnBrk="1" fontAlgn="base" hangingPunct="1">
              <a:spcBef>
                <a:spcPct val="0"/>
              </a:spcBef>
              <a:spcAft>
                <a:spcPct val="0"/>
              </a:spcAft>
              <a:defRPr sz="3825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6600" kern="0" dirty="0">
                <a:solidFill>
                  <a:srgbClr val="000000"/>
                </a:solidFill>
                <a:ea typeface="微软雅黑 Light"/>
              </a:rPr>
              <a:t>CSS/CSS3</a:t>
            </a:r>
            <a:endParaRPr kumimoji="0" lang="en-US" sz="6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34" charset="0"/>
              <a:ea typeface="微软雅黑 Light"/>
              <a:cs typeface="Arial" pitchFamily="34" charset="0"/>
            </a:endParaRPr>
          </a:p>
        </p:txBody>
      </p:sp>
      <p:sp>
        <p:nvSpPr>
          <p:cNvPr id="10" name="副标题 4">
            <a:extLst>
              <a:ext uri="{FF2B5EF4-FFF2-40B4-BE49-F238E27FC236}">
                <a16:creationId xmlns:a16="http://schemas.microsoft.com/office/drawing/2014/main" id="{2FA376A5-2CD8-D246-AAFE-44D88AD3CBB1}"/>
              </a:ext>
            </a:extLst>
          </p:cNvPr>
          <p:cNvSpPr txBox="1">
            <a:spLocks/>
          </p:cNvSpPr>
          <p:nvPr/>
        </p:nvSpPr>
        <p:spPr>
          <a:xfrm>
            <a:off x="1828801" y="3886200"/>
            <a:ext cx="8534400" cy="1752600"/>
          </a:xfrm>
          <a:prstGeom prst="rect">
            <a:avLst/>
          </a:prstGeom>
        </p:spPr>
        <p:txBody>
          <a:bodyPr lIns="111276" tIns="55638" rIns="111276" bIns="55638"/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250" b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marL="397419" indent="0" algn="ctr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79484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025">
                <a:solidFill>
                  <a:schemeClr val="tx1"/>
                </a:solidFill>
                <a:latin typeface="+mn-lt"/>
                <a:ea typeface="+mn-ea"/>
              </a:defRPr>
            </a:lvl3pPr>
            <a:lvl4pPr marL="119226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1725">
                <a:solidFill>
                  <a:schemeClr val="tx1"/>
                </a:solidFill>
                <a:latin typeface="+mn-lt"/>
                <a:ea typeface="+mn-ea"/>
              </a:defRPr>
            </a:lvl4pPr>
            <a:lvl5pPr marL="158968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1725">
                <a:solidFill>
                  <a:schemeClr val="tx1"/>
                </a:solidFill>
                <a:latin typeface="+mn-lt"/>
                <a:ea typeface="+mn-ea"/>
              </a:defRPr>
            </a:lvl5pPr>
            <a:lvl6pPr marL="1987099" indent="0" algn="ctr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1725">
                <a:solidFill>
                  <a:schemeClr val="tx1"/>
                </a:solidFill>
                <a:latin typeface="+mn-lt"/>
                <a:ea typeface="+mn-ea"/>
              </a:defRPr>
            </a:lvl6pPr>
            <a:lvl7pPr marL="238452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1725">
                <a:solidFill>
                  <a:schemeClr val="tx1"/>
                </a:solidFill>
                <a:latin typeface="+mn-lt"/>
                <a:ea typeface="+mn-ea"/>
              </a:defRPr>
            </a:lvl7pPr>
            <a:lvl8pPr marL="278194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1725">
                <a:solidFill>
                  <a:schemeClr val="tx1"/>
                </a:solidFill>
                <a:latin typeface="+mn-lt"/>
                <a:ea typeface="+mn-ea"/>
              </a:defRPr>
            </a:lvl8pPr>
            <a:lvl9pPr marL="317936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1725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s-E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 Light"/>
                <a:cs typeface="Arial" pitchFamily="34" charset="0"/>
              </a:rPr>
              <a:t>20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 Light"/>
                <a:cs typeface="Arial" pitchFamily="34" charset="0"/>
              </a:rPr>
              <a:t>20</a:t>
            </a:r>
            <a:r>
              <a:rPr kumimoji="0" lang="es-E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 Light"/>
                <a:cs typeface="Arial" pitchFamily="34" charset="0"/>
              </a:rPr>
              <a:t>年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 Light"/>
                <a:cs typeface="Arial" pitchFamily="34" charset="0"/>
              </a:rPr>
              <a:t>7</a:t>
            </a:r>
            <a:r>
              <a:rPr kumimoji="0" lang="es-E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 Light"/>
                <a:cs typeface="Arial" pitchFamily="34" charset="0"/>
              </a:rPr>
              <a:t>月</a:t>
            </a:r>
            <a:endParaRPr kumimoji="0" lang="es-E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34" charset="0"/>
              <a:ea typeface="微软雅黑 Light"/>
              <a:cs typeface="Arial" pitchFamily="34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zh-CN" sz="2400" kern="0" dirty="0" err="1">
                <a:solidFill>
                  <a:srgbClr val="000000"/>
                </a:solidFill>
                <a:ea typeface="微软雅黑 Light"/>
              </a:rPr>
              <a:t>zhaoxin</a:t>
            </a:r>
            <a:endParaRPr kumimoji="0" lang="es-E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34" charset="0"/>
              <a:ea typeface="微软雅黑 Light"/>
              <a:cs typeface="Arial" pitchFamily="34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34" charset="0"/>
              <a:ea typeface="微软雅黑 Light"/>
              <a:cs typeface="Arial" pitchFamily="34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 Light"/>
                <a:cs typeface="Arial" pitchFamily="34" charset="0"/>
              </a:rPr>
              <a:t>                                                                    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34" charset="0"/>
              <a:ea typeface="微软雅黑 Light"/>
              <a:cs typeface="Arial" pitchFamily="34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34" charset="0"/>
              <a:ea typeface="微软雅黑 Ligh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8320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48C63472-7022-014B-8A58-2831762852D0}"/>
              </a:ext>
            </a:extLst>
          </p:cNvPr>
          <p:cNvSpPr txBox="1"/>
          <p:nvPr/>
        </p:nvSpPr>
        <p:spPr>
          <a:xfrm>
            <a:off x="548780" y="1281643"/>
            <a:ext cx="3833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引申案例：立方体、翻滚展示效果 </a:t>
            </a:r>
            <a:endParaRPr kumimoji="1"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177D75D-F23B-0E4C-8DA0-C0C36E2EE1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181" y="1880276"/>
            <a:ext cx="3187700" cy="2895600"/>
          </a:xfrm>
          <a:prstGeom prst="rect">
            <a:avLst/>
          </a:prstGeom>
        </p:spPr>
      </p:pic>
      <p:pic>
        <p:nvPicPr>
          <p:cNvPr id="3" name="list">
            <a:hlinkClick r:id="" action="ppaction://media"/>
            <a:extLst>
              <a:ext uri="{FF2B5EF4-FFF2-40B4-BE49-F238E27FC236}">
                <a16:creationId xmlns:a16="http://schemas.microsoft.com/office/drawing/2014/main" id="{4A95F79B-E766-1847-9335-31995F7376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199467" y="2172332"/>
            <a:ext cx="7512580" cy="231148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7512FBC-5DE0-3941-AB41-B4ABD39DC6A7}"/>
              </a:ext>
            </a:extLst>
          </p:cNvPr>
          <p:cNvSpPr txBox="1"/>
          <p:nvPr/>
        </p:nvSpPr>
        <p:spPr>
          <a:xfrm>
            <a:off x="5184987" y="300736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/>
              <a:t>触类旁通</a:t>
            </a:r>
          </a:p>
        </p:txBody>
      </p:sp>
    </p:spTree>
    <p:extLst>
      <p:ext uri="{BB962C8B-B14F-4D97-AF65-F5344CB8AC3E}">
        <p14:creationId xmlns:p14="http://schemas.microsoft.com/office/powerpoint/2010/main" val="2636619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F1C5AB7-CFB8-354F-B75C-2D66C9388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84" y="-212864"/>
            <a:ext cx="2146852" cy="1025718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7833A20-9BE7-0C4F-94AD-B8E1D7CE6190}"/>
              </a:ext>
            </a:extLst>
          </p:cNvPr>
          <p:cNvSpPr/>
          <p:nvPr/>
        </p:nvSpPr>
        <p:spPr>
          <a:xfrm>
            <a:off x="-13252" y="6669154"/>
            <a:ext cx="6202017" cy="188845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DF9087B-9FD4-B44E-9C35-9FEA10FEEB55}"/>
              </a:ext>
            </a:extLst>
          </p:cNvPr>
          <p:cNvSpPr/>
          <p:nvPr/>
        </p:nvSpPr>
        <p:spPr>
          <a:xfrm>
            <a:off x="6188765" y="6665842"/>
            <a:ext cx="6003235" cy="19215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2">
            <a:extLst>
              <a:ext uri="{FF2B5EF4-FFF2-40B4-BE49-F238E27FC236}">
                <a16:creationId xmlns:a16="http://schemas.microsoft.com/office/drawing/2014/main" id="{D1FBB652-CFAC-9945-96CA-C8627AD6137C}"/>
              </a:ext>
            </a:extLst>
          </p:cNvPr>
          <p:cNvSpPr txBox="1">
            <a:spLocks/>
          </p:cNvSpPr>
          <p:nvPr/>
        </p:nvSpPr>
        <p:spPr>
          <a:xfrm>
            <a:off x="845131" y="2365953"/>
            <a:ext cx="10363201" cy="1470026"/>
          </a:xfrm>
          <a:prstGeom prst="rect">
            <a:avLst/>
          </a:prstGeom>
        </p:spPr>
        <p:txBody>
          <a:bodyPr lIns="111276" tIns="55638" rIns="111276" bIns="55638"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150" b="1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825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825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825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825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397419" algn="ctr" rtl="0" eaLnBrk="1" fontAlgn="base" hangingPunct="1">
              <a:spcBef>
                <a:spcPct val="0"/>
              </a:spcBef>
              <a:spcAft>
                <a:spcPct val="0"/>
              </a:spcAft>
              <a:defRPr sz="3825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794840" algn="ctr" rtl="0" eaLnBrk="1" fontAlgn="base" hangingPunct="1">
              <a:spcBef>
                <a:spcPct val="0"/>
              </a:spcBef>
              <a:spcAft>
                <a:spcPct val="0"/>
              </a:spcAft>
              <a:defRPr sz="3825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1192260" algn="ctr" rtl="0" eaLnBrk="1" fontAlgn="base" hangingPunct="1">
              <a:spcBef>
                <a:spcPct val="0"/>
              </a:spcBef>
              <a:spcAft>
                <a:spcPct val="0"/>
              </a:spcAft>
              <a:defRPr sz="3825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1589680" algn="ctr" rtl="0" eaLnBrk="1" fontAlgn="base" hangingPunct="1">
              <a:spcBef>
                <a:spcPct val="0"/>
              </a:spcBef>
              <a:spcAft>
                <a:spcPct val="0"/>
              </a:spcAft>
              <a:defRPr sz="3825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6600" kern="0" dirty="0">
                <a:solidFill>
                  <a:srgbClr val="000000"/>
                </a:solidFill>
                <a:ea typeface="微软雅黑 Light"/>
              </a:rPr>
              <a:t>THANKS!</a:t>
            </a:r>
            <a:endParaRPr kumimoji="0" lang="en-US" sz="6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34" charset="0"/>
              <a:ea typeface="微软雅黑 Ligh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4566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24B03DA-FB94-0047-A9F7-51F8F21B4845}"/>
              </a:ext>
            </a:extLst>
          </p:cNvPr>
          <p:cNvSpPr txBox="1"/>
          <p:nvPr/>
        </p:nvSpPr>
        <p:spPr>
          <a:xfrm>
            <a:off x="2907575" y="558801"/>
            <a:ext cx="6117891" cy="1679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4000" dirty="0"/>
              <a:t>纯</a:t>
            </a:r>
            <a:r>
              <a:rPr kumimoji="1" lang="en-US" altLang="zh-CN" sz="4000" dirty="0"/>
              <a:t>CSS3</a:t>
            </a:r>
            <a:r>
              <a:rPr kumimoji="1" lang="zh-CN" altLang="en-US" sz="4000" dirty="0"/>
              <a:t> 实现</a:t>
            </a:r>
            <a:r>
              <a:rPr kumimoji="1" lang="en-US" altLang="zh-CN" sz="4000" dirty="0"/>
              <a:t>3D</a:t>
            </a:r>
            <a:r>
              <a:rPr kumimoji="1" lang="zh-CN" altLang="en-US" sz="4000" dirty="0"/>
              <a:t>效果</a:t>
            </a:r>
            <a:endParaRPr kumimoji="1" lang="en-US" altLang="zh-CN" sz="4000" dirty="0"/>
          </a:p>
          <a:p>
            <a:pPr algn="ctr">
              <a:lnSpc>
                <a:spcPct val="150000"/>
              </a:lnSpc>
            </a:pPr>
            <a:r>
              <a:rPr kumimoji="1" lang="zh-CN" altLang="en-US" sz="3200" dirty="0"/>
              <a:t>（</a:t>
            </a:r>
            <a:r>
              <a:rPr kumimoji="1" lang="en-US" altLang="zh-CN" sz="3200" dirty="0"/>
              <a:t>Demo</a:t>
            </a:r>
            <a:r>
              <a:rPr kumimoji="1" lang="zh-CN" altLang="en-US" sz="3200" dirty="0"/>
              <a:t>）书本翻页</a:t>
            </a:r>
          </a:p>
        </p:txBody>
      </p:sp>
      <p:pic>
        <p:nvPicPr>
          <p:cNvPr id="2" name="book">
            <a:hlinkClick r:id="" action="ppaction://media"/>
            <a:extLst>
              <a:ext uri="{FF2B5EF4-FFF2-40B4-BE49-F238E27FC236}">
                <a16:creationId xmlns:a16="http://schemas.microsoft.com/office/drawing/2014/main" id="{FE2EA3C7-ABA4-3243-87F9-3C18E29E5E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52390" y="2578631"/>
            <a:ext cx="6273076" cy="284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146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2A6DE2F-BA9C-E548-97E6-4D49B493F6D9}"/>
              </a:ext>
            </a:extLst>
          </p:cNvPr>
          <p:cNvSpPr txBox="1"/>
          <p:nvPr/>
        </p:nvSpPr>
        <p:spPr>
          <a:xfrm>
            <a:off x="777630" y="1023539"/>
            <a:ext cx="273504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zh-CN" dirty="0">
                <a:solidFill>
                  <a:srgbClr val="FF0000"/>
                </a:solidFill>
              </a:rPr>
              <a:t>html</a:t>
            </a:r>
            <a:r>
              <a:rPr kumimoji="1" lang="zh-CN" altLang="en-US" dirty="0">
                <a:solidFill>
                  <a:srgbClr val="FF0000"/>
                </a:solidFill>
              </a:rPr>
              <a:t>页面结构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endParaRPr kumimoji="1" lang="en-US" altLang="zh-CN" dirty="0"/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   页面初始样式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3.</a:t>
            </a:r>
            <a:r>
              <a:rPr kumimoji="1" lang="zh-CN" altLang="en-US" dirty="0"/>
              <a:t>   动作分析（</a:t>
            </a:r>
            <a:r>
              <a:rPr kumimoji="1" lang="en-US" altLang="zh-CN" dirty="0"/>
              <a:t>3D</a:t>
            </a:r>
            <a:r>
              <a:rPr kumimoji="1" lang="zh-CN" altLang="en-US" dirty="0"/>
              <a:t>变换）</a:t>
            </a:r>
            <a:endParaRPr kumimoji="1"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6D1E84-A936-A34D-B745-98834C4546A7}"/>
              </a:ext>
            </a:extLst>
          </p:cNvPr>
          <p:cNvSpPr txBox="1"/>
          <p:nvPr/>
        </p:nvSpPr>
        <p:spPr>
          <a:xfrm>
            <a:off x="745066" y="414065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翻书效果实现过程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C1F1DB5-F1AE-B04D-9BB7-C13B1C6134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6349" y="1413131"/>
            <a:ext cx="4652122" cy="297260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C8DCA734-5586-7345-8BA1-3167B8E89A08}"/>
              </a:ext>
            </a:extLst>
          </p:cNvPr>
          <p:cNvSpPr txBox="1"/>
          <p:nvPr/>
        </p:nvSpPr>
        <p:spPr>
          <a:xfrm>
            <a:off x="6509616" y="4767533"/>
            <a:ext cx="2265587" cy="380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每一页 对应 一个 </a:t>
            </a:r>
            <a:r>
              <a:rPr kumimoji="1" lang="en-US" altLang="zh-CN" dirty="0"/>
              <a:t>div</a:t>
            </a:r>
          </a:p>
        </p:txBody>
      </p:sp>
    </p:spTree>
    <p:extLst>
      <p:ext uri="{BB962C8B-B14F-4D97-AF65-F5344CB8AC3E}">
        <p14:creationId xmlns:p14="http://schemas.microsoft.com/office/powerpoint/2010/main" val="1598372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F92E2D57-F502-764E-B578-F6C9AFD841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558" y="4288199"/>
            <a:ext cx="2730500" cy="21209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2A6DE2F-BA9C-E548-97E6-4D49B493F6D9}"/>
              </a:ext>
            </a:extLst>
          </p:cNvPr>
          <p:cNvSpPr txBox="1"/>
          <p:nvPr/>
        </p:nvSpPr>
        <p:spPr>
          <a:xfrm>
            <a:off x="777630" y="1023539"/>
            <a:ext cx="273504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zh-CN" dirty="0">
                <a:solidFill>
                  <a:srgbClr val="FF0000"/>
                </a:solidFill>
              </a:rPr>
              <a:t>html</a:t>
            </a:r>
            <a:r>
              <a:rPr kumimoji="1" lang="zh-CN" altLang="en-US" dirty="0">
                <a:solidFill>
                  <a:srgbClr val="FF0000"/>
                </a:solidFill>
              </a:rPr>
              <a:t>页面结构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endParaRPr kumimoji="1" lang="en-US" altLang="zh-CN" dirty="0"/>
          </a:p>
          <a:p>
            <a:r>
              <a:rPr kumimoji="1" lang="en-US" altLang="zh-CN" dirty="0">
                <a:solidFill>
                  <a:srgbClr val="FF0000"/>
                </a:solidFill>
              </a:rPr>
              <a:t>2.</a:t>
            </a:r>
            <a:r>
              <a:rPr kumimoji="1" lang="zh-CN" altLang="en-US" dirty="0">
                <a:solidFill>
                  <a:srgbClr val="FF0000"/>
                </a:solidFill>
              </a:rPr>
              <a:t>   页面初始样式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endParaRPr kumimoji="1" lang="en-US" altLang="zh-CN" dirty="0"/>
          </a:p>
          <a:p>
            <a:r>
              <a:rPr kumimoji="1" lang="en-US" altLang="zh-CN" dirty="0"/>
              <a:t>3.</a:t>
            </a:r>
            <a:r>
              <a:rPr kumimoji="1" lang="zh-CN" altLang="en-US" dirty="0"/>
              <a:t>   动作分析（</a:t>
            </a:r>
            <a:r>
              <a:rPr kumimoji="1" lang="en-US" altLang="zh-CN" dirty="0"/>
              <a:t>3D</a:t>
            </a:r>
            <a:r>
              <a:rPr kumimoji="1" lang="zh-CN" altLang="en-US" dirty="0"/>
              <a:t>变换）</a:t>
            </a:r>
            <a:endParaRPr kumimoji="1"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6D1E84-A936-A34D-B745-98834C4546A7}"/>
              </a:ext>
            </a:extLst>
          </p:cNvPr>
          <p:cNvSpPr txBox="1"/>
          <p:nvPr/>
        </p:nvSpPr>
        <p:spPr>
          <a:xfrm>
            <a:off x="745066" y="414065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翻书效果实现过程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8295A79-7B4D-D247-A684-915551AFAA06}"/>
              </a:ext>
            </a:extLst>
          </p:cNvPr>
          <p:cNvSpPr/>
          <p:nvPr/>
        </p:nvSpPr>
        <p:spPr>
          <a:xfrm>
            <a:off x="3615229" y="478090"/>
            <a:ext cx="488530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dirty="0"/>
              <a:t>样式：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每个页面 相对于父元素</a:t>
            </a:r>
            <a:r>
              <a:rPr kumimoji="1" lang="en-US" altLang="zh-CN" dirty="0"/>
              <a:t>wrapper</a:t>
            </a:r>
            <a:r>
              <a:rPr kumimoji="1" lang="zh-CN" altLang="en-US" dirty="0"/>
              <a:t> 使用绝对定位</a:t>
            </a:r>
            <a:endParaRPr kumimoji="1" lang="en-US" altLang="zh-CN" dirty="0"/>
          </a:p>
          <a:p>
            <a:r>
              <a:rPr kumimoji="1" lang="en-US" altLang="zh-CN" dirty="0"/>
              <a:t>(</a:t>
            </a:r>
            <a:r>
              <a:rPr kumimoji="1" lang="zh-CN" altLang="en-US" dirty="0"/>
              <a:t>所有的页面重叠起来</a:t>
            </a:r>
            <a:r>
              <a:rPr kumimoji="1" lang="en-US" altLang="zh-CN" dirty="0"/>
              <a:t>)</a:t>
            </a:r>
          </a:p>
          <a:p>
            <a:endParaRPr kumimoji="1" lang="en-US" altLang="zh-CN" dirty="0"/>
          </a:p>
          <a:p>
            <a:endParaRPr kumimoji="1" lang="en-US" altLang="zh-CN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C1CDA3A-19CC-3D4C-A3F2-FFCB68C15E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1971" y="278188"/>
            <a:ext cx="2684708" cy="204470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4333405E-0811-2E48-9B16-6939B23A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7346" y="2593199"/>
            <a:ext cx="2709333" cy="2286000"/>
          </a:xfrm>
          <a:prstGeom prst="rect">
            <a:avLst/>
          </a:prstGeom>
        </p:spPr>
      </p:pic>
      <p:cxnSp>
        <p:nvCxnSpPr>
          <p:cNvPr id="5" name="直线箭头连接符 4">
            <a:extLst>
              <a:ext uri="{FF2B5EF4-FFF2-40B4-BE49-F238E27FC236}">
                <a16:creationId xmlns:a16="http://schemas.microsoft.com/office/drawing/2014/main" id="{4AE25C7F-2DF2-4A49-AD45-E1518BDE3A74}"/>
              </a:ext>
            </a:extLst>
          </p:cNvPr>
          <p:cNvCxnSpPr/>
          <p:nvPr/>
        </p:nvCxnSpPr>
        <p:spPr>
          <a:xfrm>
            <a:off x="6057882" y="2023950"/>
            <a:ext cx="0" cy="7386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7D75140E-2FD9-934A-B194-F60403025BA8}"/>
              </a:ext>
            </a:extLst>
          </p:cNvPr>
          <p:cNvSpPr/>
          <p:nvPr/>
        </p:nvSpPr>
        <p:spPr>
          <a:xfrm>
            <a:off x="3718776" y="3336207"/>
            <a:ext cx="46782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dirty="0"/>
              <a:t>3D</a:t>
            </a:r>
            <a:r>
              <a:rPr kumimoji="1" lang="zh-CN" altLang="en-US" dirty="0"/>
              <a:t>效果：绕</a:t>
            </a:r>
            <a:r>
              <a:rPr kumimoji="1" lang="en-US" altLang="zh-CN" dirty="0"/>
              <a:t>x</a:t>
            </a:r>
            <a:r>
              <a:rPr kumimoji="1" lang="zh-CN" altLang="en-US" dirty="0"/>
              <a:t>轴旋转 并在父元素加上透视</a:t>
            </a:r>
            <a:endParaRPr kumimoji="1" lang="en-US" altLang="zh-CN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08C7656-9829-1944-9792-EE508D3882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5254" y="4472349"/>
            <a:ext cx="3187700" cy="1752600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8E6E125D-73EA-F244-907D-F253430B0BBD}"/>
              </a:ext>
            </a:extLst>
          </p:cNvPr>
          <p:cNvSpPr/>
          <p:nvPr/>
        </p:nvSpPr>
        <p:spPr>
          <a:xfrm>
            <a:off x="4259445" y="5450062"/>
            <a:ext cx="2863287" cy="50421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A2C2B9E-E733-554F-985C-19643FC6E5CE}"/>
              </a:ext>
            </a:extLst>
          </p:cNvPr>
          <p:cNvSpPr/>
          <p:nvPr/>
        </p:nvSpPr>
        <p:spPr>
          <a:xfrm>
            <a:off x="603744" y="5888389"/>
            <a:ext cx="2219922" cy="19724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6844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7" grpId="0" animBg="1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65A63A6B-85F9-244A-AFA1-9953E57A2AE6}"/>
              </a:ext>
            </a:extLst>
          </p:cNvPr>
          <p:cNvSpPr/>
          <p:nvPr/>
        </p:nvSpPr>
        <p:spPr>
          <a:xfrm>
            <a:off x="4394214" y="1373132"/>
            <a:ext cx="6800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PingFangSC-Regular" panose="020B0400000000000000" pitchFamily="34" charset="-122"/>
                <a:ea typeface="PingFangSC-Regular" panose="020B0400000000000000" pitchFamily="34" charset="-122"/>
              </a:rPr>
              <a:t>当为元素定义 </a:t>
            </a:r>
            <a:r>
              <a:rPr lang="en" altLang="zh-CN" dirty="0">
                <a:solidFill>
                  <a:srgbClr val="000000"/>
                </a:solidFill>
                <a:latin typeface="PingFangSC-Regular" panose="020B0400000000000000" pitchFamily="34" charset="-122"/>
                <a:ea typeface="PingFangSC-Regular" panose="020B0400000000000000" pitchFamily="34" charset="-122"/>
              </a:rPr>
              <a:t>perspective </a:t>
            </a:r>
            <a:r>
              <a:rPr lang="zh-CN" altLang="en-US" dirty="0">
                <a:solidFill>
                  <a:srgbClr val="000000"/>
                </a:solidFill>
                <a:latin typeface="PingFangSC-Regular" panose="020B0400000000000000" pitchFamily="34" charset="-122"/>
                <a:ea typeface="PingFangSC-Regular" panose="020B0400000000000000" pitchFamily="34" charset="-122"/>
              </a:rPr>
              <a:t>属性时，其子元素会获得透视效果。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20F29E0-D7CE-454E-BB93-81CFB267C4D3}"/>
              </a:ext>
            </a:extLst>
          </p:cNvPr>
          <p:cNvSpPr/>
          <p:nvPr/>
        </p:nvSpPr>
        <p:spPr>
          <a:xfrm>
            <a:off x="4565258" y="4334338"/>
            <a:ext cx="59971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PingFangSC-Regular" panose="020B0400000000000000" pitchFamily="34" charset="-122"/>
                <a:ea typeface="PingFangSC-Regular" panose="020B0400000000000000" pitchFamily="34" charset="-122"/>
              </a:rPr>
              <a:t>指定元素的子元素是在</a:t>
            </a:r>
            <a:r>
              <a:rPr lang="en-US" altLang="zh-CN" dirty="0">
                <a:solidFill>
                  <a:srgbClr val="000000"/>
                </a:solidFill>
                <a:latin typeface="PingFangSC-Regular" panose="020B0400000000000000" pitchFamily="34" charset="-122"/>
                <a:ea typeface="PingFangSC-Regular" panose="020B0400000000000000" pitchFamily="34" charset="-122"/>
              </a:rPr>
              <a:t>3</a:t>
            </a:r>
            <a:r>
              <a:rPr lang="en" altLang="zh-CN" dirty="0">
                <a:solidFill>
                  <a:srgbClr val="000000"/>
                </a:solidFill>
                <a:latin typeface="PingFangSC-Regular" panose="020B0400000000000000" pitchFamily="34" charset="-122"/>
                <a:ea typeface="PingFangSC-Regular" panose="020B0400000000000000" pitchFamily="34" charset="-122"/>
              </a:rPr>
              <a:t>d</a:t>
            </a:r>
            <a:r>
              <a:rPr lang="zh-CN" altLang="en-US" dirty="0">
                <a:solidFill>
                  <a:srgbClr val="000000"/>
                </a:solidFill>
                <a:latin typeface="PingFangSC-Regular" panose="020B0400000000000000" pitchFamily="34" charset="-122"/>
                <a:ea typeface="PingFangSC-Regular" panose="020B0400000000000000" pitchFamily="34" charset="-122"/>
              </a:rPr>
              <a:t>空间中还是在元素平面中被平铺</a:t>
            </a:r>
            <a:endParaRPr lang="en-US" altLang="zh-CN" dirty="0">
              <a:solidFill>
                <a:srgbClr val="000000"/>
              </a:solidFill>
              <a:latin typeface="PingFangSC-Regular" panose="020B0400000000000000" pitchFamily="34" charset="-122"/>
              <a:ea typeface="PingFangSC-Regular" panose="020B0400000000000000" pitchFamily="34" charset="-122"/>
            </a:endParaRPr>
          </a:p>
          <a:p>
            <a:r>
              <a:rPr lang="zh-CN" altLang="en-US" dirty="0">
                <a:solidFill>
                  <a:srgbClr val="000000"/>
                </a:solidFill>
                <a:latin typeface="PingFangSC-Regular" panose="020B0400000000000000" pitchFamily="34" charset="-122"/>
                <a:ea typeface="PingFangSC-Regular" panose="020B0400000000000000" pitchFamily="34" charset="-122"/>
              </a:rPr>
              <a:t>默认是</a:t>
            </a:r>
            <a:r>
              <a:rPr lang="en-US" altLang="zh-CN" dirty="0">
                <a:solidFill>
                  <a:srgbClr val="000000"/>
                </a:solidFill>
                <a:latin typeface="PingFangSC-Regular" panose="020B0400000000000000" pitchFamily="34" charset="-122"/>
                <a:ea typeface="PingFangSC-Regular" panose="020B0400000000000000" pitchFamily="34" charset="-122"/>
              </a:rPr>
              <a:t>flat(2D</a:t>
            </a:r>
            <a:r>
              <a:rPr lang="zh-CN" altLang="en-US" dirty="0">
                <a:solidFill>
                  <a:srgbClr val="000000"/>
                </a:solidFill>
                <a:latin typeface="PingFangSC-Regular" panose="020B0400000000000000" pitchFamily="34" charset="-122"/>
                <a:ea typeface="PingFangSC-Regular" panose="020B0400000000000000" pitchFamily="34" charset="-122"/>
              </a:rPr>
              <a:t>效果</a:t>
            </a:r>
            <a:r>
              <a:rPr lang="en-US" altLang="zh-CN" dirty="0">
                <a:solidFill>
                  <a:srgbClr val="000000"/>
                </a:solidFill>
                <a:latin typeface="PingFangSC-Regular" panose="020B0400000000000000" pitchFamily="34" charset="-122"/>
                <a:ea typeface="PingFangSC-Regular" panose="020B0400000000000000" pitchFamily="34" charset="-122"/>
              </a:rPr>
              <a:t>)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8EB431F-3D05-6141-892F-EB92ABB95F0F}"/>
              </a:ext>
            </a:extLst>
          </p:cNvPr>
          <p:cNvSpPr txBox="1"/>
          <p:nvPr/>
        </p:nvSpPr>
        <p:spPr>
          <a:xfrm>
            <a:off x="496680" y="1269566"/>
            <a:ext cx="21948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dirty="0"/>
              <a:t>perspective</a:t>
            </a:r>
            <a:endParaRPr kumimoji="1" lang="zh-CN" altLang="en-US" sz="32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5986113-2D3D-7147-9AE5-E0FC9952B290}"/>
              </a:ext>
            </a:extLst>
          </p:cNvPr>
          <p:cNvSpPr/>
          <p:nvPr/>
        </p:nvSpPr>
        <p:spPr>
          <a:xfrm>
            <a:off x="496680" y="4026562"/>
            <a:ext cx="301396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000000"/>
                </a:solidFill>
                <a:latin typeface="PingFangSC-Regular" panose="020B0400000000000000" pitchFamily="34" charset="-122"/>
                <a:ea typeface="PingFangSC-Regular" panose="020B0400000000000000" pitchFamily="34" charset="-122"/>
              </a:rPr>
              <a:t>transform-style</a:t>
            </a:r>
            <a:r>
              <a:rPr lang="zh-CN" altLang="en-US" sz="2800" dirty="0">
                <a:solidFill>
                  <a:srgbClr val="000000"/>
                </a:solidFill>
                <a:latin typeface="PingFangSC-Regular" panose="020B0400000000000000" pitchFamily="34" charset="-122"/>
                <a:ea typeface="PingFangSC-Regular" panose="020B0400000000000000" pitchFamily="34" charset="-122"/>
              </a:rPr>
              <a:t> </a:t>
            </a:r>
            <a:r>
              <a:rPr lang="en-US" altLang="zh-CN" sz="2800" dirty="0">
                <a:solidFill>
                  <a:srgbClr val="000000"/>
                </a:solidFill>
                <a:latin typeface="PingFangSC-Regular" panose="020B0400000000000000" pitchFamily="34" charset="-122"/>
                <a:ea typeface="PingFangSC-Regular" panose="020B0400000000000000" pitchFamily="34" charset="-122"/>
              </a:rPr>
              <a:t>:</a:t>
            </a:r>
          </a:p>
          <a:p>
            <a:r>
              <a:rPr lang="en-US" altLang="zh-CN" sz="2800" dirty="0">
                <a:solidFill>
                  <a:srgbClr val="000000"/>
                </a:solidFill>
                <a:latin typeface="PingFangSC-Regular" panose="020B0400000000000000" pitchFamily="34" charset="-122"/>
                <a:ea typeface="PingFangSC-Regular" panose="020B0400000000000000" pitchFamily="34" charset="-122"/>
              </a:rPr>
              <a:t>preserve-3d</a:t>
            </a:r>
            <a:endParaRPr lang="zh-CN" altLang="en-US" sz="28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56EC1605-D466-4F4D-BF08-BADD8ABC8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1616" y="1862035"/>
            <a:ext cx="2752344" cy="1944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31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2A6DE2F-BA9C-E548-97E6-4D49B493F6D9}"/>
              </a:ext>
            </a:extLst>
          </p:cNvPr>
          <p:cNvSpPr txBox="1"/>
          <p:nvPr/>
        </p:nvSpPr>
        <p:spPr>
          <a:xfrm>
            <a:off x="777630" y="1023539"/>
            <a:ext cx="273504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zh-CN" dirty="0">
                <a:solidFill>
                  <a:srgbClr val="FF0000"/>
                </a:solidFill>
              </a:rPr>
              <a:t>html</a:t>
            </a:r>
            <a:r>
              <a:rPr kumimoji="1" lang="zh-CN" altLang="en-US" dirty="0">
                <a:solidFill>
                  <a:srgbClr val="FF0000"/>
                </a:solidFill>
              </a:rPr>
              <a:t>页面结构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endParaRPr kumimoji="1" lang="en-US" altLang="zh-CN" dirty="0"/>
          </a:p>
          <a:p>
            <a:r>
              <a:rPr kumimoji="1" lang="en-US" altLang="zh-CN" dirty="0">
                <a:solidFill>
                  <a:srgbClr val="FF0000"/>
                </a:solidFill>
              </a:rPr>
              <a:t>2.</a:t>
            </a:r>
            <a:r>
              <a:rPr kumimoji="1" lang="zh-CN" altLang="en-US" dirty="0">
                <a:solidFill>
                  <a:srgbClr val="FF0000"/>
                </a:solidFill>
              </a:rPr>
              <a:t>   页面初始样式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endParaRPr kumimoji="1" lang="en-US" altLang="zh-CN" dirty="0"/>
          </a:p>
          <a:p>
            <a:r>
              <a:rPr kumimoji="1" lang="en-US" altLang="zh-CN" dirty="0">
                <a:solidFill>
                  <a:srgbClr val="FF0000"/>
                </a:solidFill>
              </a:rPr>
              <a:t>3.</a:t>
            </a:r>
            <a:r>
              <a:rPr kumimoji="1" lang="zh-CN" altLang="en-US" dirty="0">
                <a:solidFill>
                  <a:srgbClr val="FF0000"/>
                </a:solidFill>
              </a:rPr>
              <a:t>   动作分析（</a:t>
            </a:r>
            <a:r>
              <a:rPr kumimoji="1" lang="en-US" altLang="zh-CN" dirty="0">
                <a:solidFill>
                  <a:srgbClr val="FF0000"/>
                </a:solidFill>
              </a:rPr>
              <a:t>3D</a:t>
            </a:r>
            <a:r>
              <a:rPr kumimoji="1" lang="zh-CN" altLang="en-US" dirty="0">
                <a:solidFill>
                  <a:srgbClr val="FF0000"/>
                </a:solidFill>
              </a:rPr>
              <a:t>变换）</a:t>
            </a:r>
            <a:endParaRPr kumimoji="1" lang="en-US" altLang="zh-CN" dirty="0">
              <a:solidFill>
                <a:srgbClr val="FF0000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6D1E84-A936-A34D-B745-98834C4546A7}"/>
              </a:ext>
            </a:extLst>
          </p:cNvPr>
          <p:cNvSpPr txBox="1"/>
          <p:nvPr/>
        </p:nvSpPr>
        <p:spPr>
          <a:xfrm>
            <a:off x="745066" y="414065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翻书效果实现过程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87EF299-15A8-EB4A-A5F1-7BD95A800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7890" y="414065"/>
            <a:ext cx="2709333" cy="2286000"/>
          </a:xfrm>
          <a:prstGeom prst="rect">
            <a:avLst/>
          </a:prstGeom>
        </p:spPr>
      </p:pic>
      <p:cxnSp>
        <p:nvCxnSpPr>
          <p:cNvPr id="7" name="直线箭头连接符 6">
            <a:extLst>
              <a:ext uri="{FF2B5EF4-FFF2-40B4-BE49-F238E27FC236}">
                <a16:creationId xmlns:a16="http://schemas.microsoft.com/office/drawing/2014/main" id="{6DD223BB-18BB-1641-8E8A-EEC833CDB652}"/>
              </a:ext>
            </a:extLst>
          </p:cNvPr>
          <p:cNvCxnSpPr>
            <a:cxnSpLocks/>
          </p:cNvCxnSpPr>
          <p:nvPr/>
        </p:nvCxnSpPr>
        <p:spPr>
          <a:xfrm flipV="1">
            <a:off x="8942832" y="1"/>
            <a:ext cx="0" cy="2999231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84B07A8F-DCFB-604B-B4E6-BD98A9375A0C}"/>
              </a:ext>
            </a:extLst>
          </p:cNvPr>
          <p:cNvSpPr txBox="1"/>
          <p:nvPr/>
        </p:nvSpPr>
        <p:spPr>
          <a:xfrm>
            <a:off x="8551581" y="2644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y</a:t>
            </a:r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7A5B42F-DDF9-E648-BEB0-8E3791BC17C5}"/>
              </a:ext>
            </a:extLst>
          </p:cNvPr>
          <p:cNvSpPr txBox="1"/>
          <p:nvPr/>
        </p:nvSpPr>
        <p:spPr>
          <a:xfrm>
            <a:off x="3396841" y="746540"/>
            <a:ext cx="50700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动作分析：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绕</a:t>
            </a:r>
            <a:r>
              <a:rPr kumimoji="1" lang="en-US" altLang="zh-CN" dirty="0"/>
              <a:t>y</a:t>
            </a:r>
            <a:r>
              <a:rPr kumimoji="1" lang="zh-CN" altLang="en-US" dirty="0"/>
              <a:t>轴旋转 </a:t>
            </a:r>
            <a:r>
              <a:rPr kumimoji="1" lang="en-US" altLang="zh-CN" dirty="0"/>
              <a:t>180</a:t>
            </a:r>
            <a:r>
              <a:rPr kumimoji="1" lang="zh-CN" altLang="en-US" dirty="0"/>
              <a:t>度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旋转以元素左侧为基准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每一页自动重复旋转动作 且存在时间差和周期</a:t>
            </a:r>
          </a:p>
        </p:txBody>
      </p: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ED8848CD-AD83-1C4A-8BEF-E4273E6B38F5}"/>
              </a:ext>
            </a:extLst>
          </p:cNvPr>
          <p:cNvCxnSpPr>
            <a:cxnSpLocks/>
          </p:cNvCxnSpPr>
          <p:nvPr/>
        </p:nvCxnSpPr>
        <p:spPr>
          <a:xfrm>
            <a:off x="5175504" y="1481328"/>
            <a:ext cx="3117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2A3899CC-4577-1E40-A37E-E4AF685451BC}"/>
              </a:ext>
            </a:extLst>
          </p:cNvPr>
          <p:cNvCxnSpPr/>
          <p:nvPr/>
        </p:nvCxnSpPr>
        <p:spPr>
          <a:xfrm>
            <a:off x="5870448" y="2029968"/>
            <a:ext cx="3840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4D0BC596-FA1C-F44D-A7E0-CCEDEEDBE603}"/>
              </a:ext>
            </a:extLst>
          </p:cNvPr>
          <p:cNvCxnSpPr/>
          <p:nvPr/>
        </p:nvCxnSpPr>
        <p:spPr>
          <a:xfrm>
            <a:off x="5487215" y="2999232"/>
            <a:ext cx="3283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692E2C35-C6FA-2F4C-A5AA-ADD5FDFC0A81}"/>
              </a:ext>
            </a:extLst>
          </p:cNvPr>
          <p:cNvSpPr txBox="1"/>
          <p:nvPr/>
        </p:nvSpPr>
        <p:spPr>
          <a:xfrm>
            <a:off x="5864938" y="2777865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animation</a:t>
            </a:r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28E6F18C-DA67-C94D-B127-D3F25EF7A6AF}"/>
              </a:ext>
            </a:extLst>
          </p:cNvPr>
          <p:cNvSpPr txBox="1"/>
          <p:nvPr/>
        </p:nvSpPr>
        <p:spPr>
          <a:xfrm>
            <a:off x="6265071" y="1841757"/>
            <a:ext cx="1835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transform-origin</a:t>
            </a:r>
            <a:endParaRPr kumimoji="1"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82129F9-56DA-0744-9E28-158A852E0655}"/>
              </a:ext>
            </a:extLst>
          </p:cNvPr>
          <p:cNvSpPr txBox="1"/>
          <p:nvPr/>
        </p:nvSpPr>
        <p:spPr>
          <a:xfrm>
            <a:off x="5486574" y="1282072"/>
            <a:ext cx="2980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transform: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rotateY</a:t>
            </a:r>
            <a:r>
              <a:rPr kumimoji="1" lang="en-US" altLang="zh-CN" dirty="0"/>
              <a:t>(-180deg)</a:t>
            </a:r>
            <a:endParaRPr kumimoji="1" lang="zh-CN" altLang="en-US" dirty="0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8495FFC5-F505-D34B-8DC8-1AFDB741D6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930" y="3336798"/>
            <a:ext cx="3175000" cy="2781300"/>
          </a:xfrm>
          <a:prstGeom prst="rect">
            <a:avLst/>
          </a:prstGeom>
        </p:spPr>
      </p:pic>
      <p:sp>
        <p:nvSpPr>
          <p:cNvPr id="29" name="矩形 28">
            <a:extLst>
              <a:ext uri="{FF2B5EF4-FFF2-40B4-BE49-F238E27FC236}">
                <a16:creationId xmlns:a16="http://schemas.microsoft.com/office/drawing/2014/main" id="{77FFBECF-B1A8-3C4D-998A-E3186640F9BC}"/>
              </a:ext>
            </a:extLst>
          </p:cNvPr>
          <p:cNvSpPr/>
          <p:nvPr/>
        </p:nvSpPr>
        <p:spPr>
          <a:xfrm>
            <a:off x="1005840" y="5577840"/>
            <a:ext cx="2391001" cy="384048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9AC9607B-346C-1E4D-B819-15E46DD82B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3190" y="3895093"/>
            <a:ext cx="3403600" cy="2057400"/>
          </a:xfrm>
          <a:prstGeom prst="rect">
            <a:avLst/>
          </a:prstGeom>
        </p:spPr>
      </p:pic>
      <p:sp>
        <p:nvSpPr>
          <p:cNvPr id="33" name="任意形状 32">
            <a:extLst>
              <a:ext uri="{FF2B5EF4-FFF2-40B4-BE49-F238E27FC236}">
                <a16:creationId xmlns:a16="http://schemas.microsoft.com/office/drawing/2014/main" id="{F1C326E6-DEDB-A14E-9B92-EE33B5EFD1BB}"/>
              </a:ext>
            </a:extLst>
          </p:cNvPr>
          <p:cNvSpPr/>
          <p:nvPr/>
        </p:nvSpPr>
        <p:spPr>
          <a:xfrm>
            <a:off x="2776391" y="2029968"/>
            <a:ext cx="619667" cy="1306830"/>
          </a:xfrm>
          <a:custGeom>
            <a:avLst/>
            <a:gdLst>
              <a:gd name="connsiteX0" fmla="*/ 862409 w 862409"/>
              <a:gd name="connsiteY0" fmla="*/ 0 h 1825240"/>
              <a:gd name="connsiteX1" fmla="*/ 642953 w 862409"/>
              <a:gd name="connsiteY1" fmla="*/ 493776 h 1825240"/>
              <a:gd name="connsiteX2" fmla="*/ 624665 w 862409"/>
              <a:gd name="connsiteY2" fmla="*/ 1389888 h 1825240"/>
              <a:gd name="connsiteX3" fmla="*/ 94313 w 862409"/>
              <a:gd name="connsiteY3" fmla="*/ 1773936 h 1825240"/>
              <a:gd name="connsiteX4" fmla="*/ 2873 w 862409"/>
              <a:gd name="connsiteY4" fmla="*/ 1810512 h 1825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2409" h="1825240">
                <a:moveTo>
                  <a:pt x="862409" y="0"/>
                </a:moveTo>
                <a:cubicBezTo>
                  <a:pt x="772493" y="131064"/>
                  <a:pt x="682577" y="262128"/>
                  <a:pt x="642953" y="493776"/>
                </a:cubicBezTo>
                <a:cubicBezTo>
                  <a:pt x="603329" y="725424"/>
                  <a:pt x="716105" y="1176528"/>
                  <a:pt x="624665" y="1389888"/>
                </a:cubicBezTo>
                <a:cubicBezTo>
                  <a:pt x="533225" y="1603248"/>
                  <a:pt x="94313" y="1773936"/>
                  <a:pt x="94313" y="1773936"/>
                </a:cubicBezTo>
                <a:cubicBezTo>
                  <a:pt x="-9319" y="1844040"/>
                  <a:pt x="-3223" y="1827276"/>
                  <a:pt x="2873" y="1810512"/>
                </a:cubicBezTo>
              </a:path>
            </a:pathLst>
          </a:custGeom>
          <a:noFill/>
          <a:ln w="31750"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31D78CF6-5E3A-9741-B9FE-CDF242853CC5}"/>
              </a:ext>
            </a:extLst>
          </p:cNvPr>
          <p:cNvSpPr/>
          <p:nvPr/>
        </p:nvSpPr>
        <p:spPr>
          <a:xfrm>
            <a:off x="6233500" y="2375680"/>
            <a:ext cx="2032676" cy="40218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B272F84E-D084-1F46-89AC-FDE2FD39CD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35050" y="3641598"/>
            <a:ext cx="4229100" cy="2476500"/>
          </a:xfrm>
          <a:prstGeom prst="rect">
            <a:avLst/>
          </a:prstGeom>
        </p:spPr>
      </p:pic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448715EB-B667-2049-B395-0C8CA6C2AF50}"/>
              </a:ext>
            </a:extLst>
          </p:cNvPr>
          <p:cNvCxnSpPr>
            <a:cxnSpLocks/>
          </p:cNvCxnSpPr>
          <p:nvPr/>
        </p:nvCxnSpPr>
        <p:spPr>
          <a:xfrm flipV="1">
            <a:off x="10009632" y="1"/>
            <a:ext cx="0" cy="2999231"/>
          </a:xfrm>
          <a:prstGeom prst="straightConnector1">
            <a:avLst/>
          </a:prstGeom>
          <a:ln w="4762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C947BD13-79E8-8749-881D-C332EF6E79AE}"/>
              </a:ext>
            </a:extLst>
          </p:cNvPr>
          <p:cNvSpPr/>
          <p:nvPr/>
        </p:nvSpPr>
        <p:spPr>
          <a:xfrm>
            <a:off x="7835050" y="3216717"/>
            <a:ext cx="40511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细节：延迟时间 </a:t>
            </a:r>
            <a:r>
              <a:rPr lang="en-US" altLang="zh-CN" dirty="0">
                <a:solidFill>
                  <a:srgbClr val="FF0000"/>
                </a:solidFill>
              </a:rPr>
              <a:t>+ </a:t>
            </a:r>
            <a:r>
              <a:rPr lang="zh-CN" altLang="en-US" dirty="0">
                <a:solidFill>
                  <a:srgbClr val="FF0000"/>
                </a:solidFill>
              </a:rPr>
              <a:t>旋转时间 </a:t>
            </a:r>
            <a:r>
              <a:rPr lang="en-US" altLang="zh-CN" dirty="0">
                <a:solidFill>
                  <a:srgbClr val="FF0000"/>
                </a:solidFill>
              </a:rPr>
              <a:t>=== </a:t>
            </a:r>
            <a:r>
              <a:rPr lang="zh-CN" altLang="en-US" dirty="0">
                <a:solidFill>
                  <a:srgbClr val="FF0000"/>
                </a:solidFill>
              </a:rPr>
              <a:t>定值</a:t>
            </a:r>
          </a:p>
        </p:txBody>
      </p:sp>
      <p:cxnSp>
        <p:nvCxnSpPr>
          <p:cNvPr id="10" name="直线连接符 9">
            <a:extLst>
              <a:ext uri="{FF2B5EF4-FFF2-40B4-BE49-F238E27FC236}">
                <a16:creationId xmlns:a16="http://schemas.microsoft.com/office/drawing/2014/main" id="{5FD39188-1D3D-824E-92BB-0857EB4B532E}"/>
              </a:ext>
            </a:extLst>
          </p:cNvPr>
          <p:cNvCxnSpPr>
            <a:cxnSpLocks/>
          </p:cNvCxnSpPr>
          <p:nvPr/>
        </p:nvCxnSpPr>
        <p:spPr>
          <a:xfrm>
            <a:off x="9509760" y="4151376"/>
            <a:ext cx="969264" cy="0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线连接符 30">
            <a:extLst>
              <a:ext uri="{FF2B5EF4-FFF2-40B4-BE49-F238E27FC236}">
                <a16:creationId xmlns:a16="http://schemas.microsoft.com/office/drawing/2014/main" id="{C5452787-6065-5F47-B772-7B5988E128B0}"/>
              </a:ext>
            </a:extLst>
          </p:cNvPr>
          <p:cNvCxnSpPr>
            <a:cxnSpLocks/>
          </p:cNvCxnSpPr>
          <p:nvPr/>
        </p:nvCxnSpPr>
        <p:spPr>
          <a:xfrm>
            <a:off x="9491472" y="5090160"/>
            <a:ext cx="969264" cy="0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>
            <a:extLst>
              <a:ext uri="{FF2B5EF4-FFF2-40B4-BE49-F238E27FC236}">
                <a16:creationId xmlns:a16="http://schemas.microsoft.com/office/drawing/2014/main" id="{4BFD39E8-9731-0642-BF85-0F515F07AFE4}"/>
              </a:ext>
            </a:extLst>
          </p:cNvPr>
          <p:cNvCxnSpPr/>
          <p:nvPr/>
        </p:nvCxnSpPr>
        <p:spPr>
          <a:xfrm>
            <a:off x="9427464" y="5961888"/>
            <a:ext cx="1097280" cy="0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2646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4" grpId="0"/>
      <p:bldP spid="25" grpId="0"/>
      <p:bldP spid="26" grpId="0"/>
      <p:bldP spid="33" grpId="0" animBg="1"/>
      <p:bldP spid="38" grpId="0" animBg="1"/>
      <p:bldP spid="2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24B03DA-FB94-0047-A9F7-51F8F21B4845}"/>
              </a:ext>
            </a:extLst>
          </p:cNvPr>
          <p:cNvSpPr txBox="1"/>
          <p:nvPr/>
        </p:nvSpPr>
        <p:spPr>
          <a:xfrm>
            <a:off x="2187711" y="5423426"/>
            <a:ext cx="8251492" cy="114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zh-CN" sz="2400" dirty="0"/>
              <a:t>animation</a:t>
            </a:r>
            <a:r>
              <a:rPr kumimoji="1" lang="zh-CN" altLang="en-US" sz="2400" dirty="0"/>
              <a:t> 未考虑 定值时间总和 时出现</a:t>
            </a:r>
            <a:r>
              <a:rPr kumimoji="1" lang="en-US" altLang="zh-CN" sz="2400" dirty="0"/>
              <a:t>bug</a:t>
            </a:r>
          </a:p>
          <a:p>
            <a:pPr algn="ctr">
              <a:lnSpc>
                <a:spcPct val="150000"/>
              </a:lnSpc>
            </a:pPr>
            <a:r>
              <a:rPr kumimoji="1" lang="zh-CN" altLang="en-US" sz="2400" dirty="0"/>
              <a:t>返回翻页时第</a:t>
            </a:r>
            <a:r>
              <a:rPr kumimoji="1" lang="en-US" altLang="zh-CN" sz="2400" dirty="0"/>
              <a:t>4</a:t>
            </a:r>
            <a:r>
              <a:rPr kumimoji="1" lang="zh-CN" altLang="en-US" sz="2400" dirty="0"/>
              <a:t>页和第</a:t>
            </a:r>
            <a:r>
              <a:rPr kumimoji="1" lang="en-US" altLang="zh-CN" sz="2400" dirty="0"/>
              <a:t>5</a:t>
            </a:r>
            <a:r>
              <a:rPr kumimoji="1" lang="zh-CN" altLang="en-US" sz="2400" dirty="0"/>
              <a:t>页顺序错乱 </a:t>
            </a:r>
          </a:p>
        </p:txBody>
      </p:sp>
      <p:pic>
        <p:nvPicPr>
          <p:cNvPr id="3" name="book">
            <a:hlinkClick r:id="" action="ppaction://media"/>
            <a:extLst>
              <a:ext uri="{FF2B5EF4-FFF2-40B4-BE49-F238E27FC236}">
                <a16:creationId xmlns:a16="http://schemas.microsoft.com/office/drawing/2014/main" id="{B1EF11F1-FFC8-9348-9235-2624FCD477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21839" y="1829389"/>
            <a:ext cx="5583238" cy="359403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22ADC9D-D75F-2F41-8329-764A2BE3C021}"/>
              </a:ext>
            </a:extLst>
          </p:cNvPr>
          <p:cNvSpPr txBox="1"/>
          <p:nvPr/>
        </p:nvSpPr>
        <p:spPr>
          <a:xfrm>
            <a:off x="3685975" y="480297"/>
            <a:ext cx="52549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第</a:t>
            </a:r>
            <a:r>
              <a:rPr kumimoji="1" lang="en-US" altLang="zh-CN" dirty="0"/>
              <a:t>5</a:t>
            </a:r>
            <a:r>
              <a:rPr kumimoji="1" lang="zh-CN" altLang="en-US" dirty="0"/>
              <a:t>页设置   </a:t>
            </a:r>
            <a:r>
              <a:rPr kumimoji="1" lang="en-US" altLang="zh-CN" dirty="0"/>
              <a:t>animation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kumimoji="1" lang="en-US" altLang="zh-CN" dirty="0"/>
              <a:t>roll</a:t>
            </a:r>
            <a:r>
              <a:rPr kumimoji="1" lang="zh-CN" altLang="en-US" dirty="0"/>
              <a:t> </a:t>
            </a:r>
            <a:r>
              <a:rPr kumimoji="1" lang="en-US" altLang="zh-CN" dirty="0">
                <a:solidFill>
                  <a:srgbClr val="FF0000"/>
                </a:solidFill>
              </a:rPr>
              <a:t>3s</a:t>
            </a:r>
            <a:r>
              <a:rPr kumimoji="1" lang="zh-CN" altLang="en-US" dirty="0"/>
              <a:t> </a:t>
            </a:r>
            <a:r>
              <a:rPr kumimoji="1" lang="en-US" altLang="zh-CN" dirty="0"/>
              <a:t>ease</a:t>
            </a:r>
            <a:r>
              <a:rPr kumimoji="1" lang="zh-CN" altLang="en-US" dirty="0"/>
              <a:t> </a:t>
            </a:r>
            <a:r>
              <a:rPr kumimoji="1" lang="en-US" altLang="zh-CN" dirty="0">
                <a:solidFill>
                  <a:srgbClr val="FF0000"/>
                </a:solidFill>
              </a:rPr>
              <a:t>4.5s</a:t>
            </a:r>
            <a:r>
              <a:rPr kumimoji="1" lang="zh-CN" altLang="en-US" dirty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/>
              <a:t> </a:t>
            </a:r>
            <a:r>
              <a:rPr kumimoji="1" lang="en-US" altLang="zh-CN" dirty="0"/>
              <a:t>alternate</a:t>
            </a:r>
          </a:p>
          <a:p>
            <a:r>
              <a:rPr kumimoji="1" lang="zh-CN" altLang="en-US" dirty="0"/>
              <a:t>第</a:t>
            </a:r>
            <a:r>
              <a:rPr kumimoji="1" lang="en-US" altLang="zh-CN" dirty="0"/>
              <a:t>4</a:t>
            </a:r>
            <a:r>
              <a:rPr kumimoji="1" lang="zh-CN" altLang="en-US" dirty="0"/>
              <a:t>页设置   </a:t>
            </a:r>
            <a:r>
              <a:rPr kumimoji="1" lang="en-US" altLang="zh-CN" dirty="0"/>
              <a:t>animation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kumimoji="1" lang="en-US" altLang="zh-CN" dirty="0"/>
              <a:t>roll</a:t>
            </a:r>
            <a:r>
              <a:rPr kumimoji="1" lang="zh-CN" altLang="en-US" dirty="0"/>
              <a:t> </a:t>
            </a:r>
            <a:r>
              <a:rPr kumimoji="1" lang="en-US" altLang="zh-CN" dirty="0"/>
              <a:t>3s</a:t>
            </a:r>
            <a:r>
              <a:rPr kumimoji="1" lang="zh-CN" altLang="en-US" dirty="0"/>
              <a:t> </a:t>
            </a:r>
            <a:r>
              <a:rPr kumimoji="1" lang="en-US" altLang="zh-CN" dirty="0"/>
              <a:t>ease</a:t>
            </a:r>
            <a:r>
              <a:rPr kumimoji="1" lang="zh-CN" altLang="en-US" dirty="0"/>
              <a:t> </a:t>
            </a:r>
            <a:r>
              <a:rPr kumimoji="1" lang="en-US" altLang="zh-CN" dirty="0"/>
              <a:t>4s</a:t>
            </a:r>
            <a:r>
              <a:rPr kumimoji="1" lang="zh-CN" altLang="en-US" dirty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/>
              <a:t> </a:t>
            </a:r>
            <a:r>
              <a:rPr kumimoji="1" lang="en-US" altLang="zh-CN" dirty="0"/>
              <a:t>alternate</a:t>
            </a:r>
          </a:p>
          <a:p>
            <a:r>
              <a:rPr kumimoji="1" lang="zh-CN" altLang="en-US" dirty="0"/>
              <a:t>再前页        都满足 时间总和 </a:t>
            </a:r>
            <a:r>
              <a:rPr kumimoji="1" lang="en-US" altLang="zh-CN" dirty="0"/>
              <a:t>=</a:t>
            </a:r>
            <a:r>
              <a:rPr kumimoji="1" lang="zh-CN" altLang="en-US" dirty="0"/>
              <a:t> </a:t>
            </a:r>
            <a:r>
              <a:rPr kumimoji="1" lang="en-US" altLang="zh-CN" dirty="0"/>
              <a:t>7s</a:t>
            </a:r>
          </a:p>
        </p:txBody>
      </p:sp>
    </p:spTree>
    <p:extLst>
      <p:ext uri="{BB962C8B-B14F-4D97-AF65-F5344CB8AC3E}">
        <p14:creationId xmlns:p14="http://schemas.microsoft.com/office/powerpoint/2010/main" val="3606191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CE69931-F3C0-3841-A1CC-F2DBC825D9EE}"/>
              </a:ext>
            </a:extLst>
          </p:cNvPr>
          <p:cNvSpPr txBox="1"/>
          <p:nvPr/>
        </p:nvSpPr>
        <p:spPr>
          <a:xfrm>
            <a:off x="1058616" y="304800"/>
            <a:ext cx="1028941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b="1" dirty="0"/>
              <a:t>动画 </a:t>
            </a:r>
            <a:r>
              <a:rPr kumimoji="1" lang="en-US" altLang="zh-CN" b="1" dirty="0"/>
              <a:t>animation</a:t>
            </a:r>
          </a:p>
          <a:p>
            <a:endParaRPr kumimoji="1" lang="en-US" altLang="zh-CN" b="1" dirty="0"/>
          </a:p>
          <a:p>
            <a:r>
              <a:rPr kumimoji="1" lang="zh-CN" altLang="en-US" b="1" dirty="0"/>
              <a:t>语法：</a:t>
            </a:r>
            <a:endParaRPr kumimoji="1" lang="en-US" altLang="zh-CN" b="1" dirty="0"/>
          </a:p>
          <a:p>
            <a:r>
              <a:rPr kumimoji="1" lang="en" altLang="zh-CN" dirty="0"/>
              <a:t>animation: name</a:t>
            </a:r>
            <a:r>
              <a:rPr kumimoji="1" lang="en-US" altLang="zh-CN" dirty="0"/>
              <a:t>(</a:t>
            </a:r>
            <a:r>
              <a:rPr kumimoji="1" lang="zh-CN" altLang="en-US" dirty="0"/>
              <a:t>绑定到选择器的</a:t>
            </a:r>
            <a:r>
              <a:rPr kumimoji="1" lang="en-US" altLang="zh-CN" dirty="0"/>
              <a:t>keyframe</a:t>
            </a:r>
            <a:r>
              <a:rPr kumimoji="1" lang="zh-CN" altLang="en-US" dirty="0"/>
              <a:t>名称</a:t>
            </a:r>
            <a:r>
              <a:rPr kumimoji="1" lang="en-US" altLang="zh-CN" dirty="0"/>
              <a:t>)</a:t>
            </a:r>
            <a:r>
              <a:rPr kumimoji="1" lang="en" altLang="zh-CN" dirty="0"/>
              <a:t> duration</a:t>
            </a:r>
            <a:r>
              <a:rPr kumimoji="1" lang="en-US" altLang="zh-CN" dirty="0"/>
              <a:t>(</a:t>
            </a:r>
            <a:r>
              <a:rPr kumimoji="1" lang="zh-CN" altLang="en-US" dirty="0"/>
              <a:t>动画持续时间</a:t>
            </a:r>
            <a:r>
              <a:rPr kumimoji="1" lang="en-US" altLang="zh-CN" dirty="0"/>
              <a:t>)</a:t>
            </a:r>
            <a:r>
              <a:rPr kumimoji="1" lang="en" altLang="zh-CN" dirty="0"/>
              <a:t> timing-function</a:t>
            </a:r>
            <a:r>
              <a:rPr kumimoji="1" lang="en-US" altLang="zh-CN" dirty="0"/>
              <a:t>(</a:t>
            </a:r>
            <a:r>
              <a:rPr kumimoji="1" lang="zh-CN" altLang="en-US" dirty="0"/>
              <a:t>速度曲线</a:t>
            </a:r>
            <a:r>
              <a:rPr kumimoji="1" lang="en-US" altLang="zh-CN" dirty="0"/>
              <a:t>)</a:t>
            </a:r>
            <a:r>
              <a:rPr kumimoji="1" lang="en" altLang="zh-CN" dirty="0"/>
              <a:t> </a:t>
            </a:r>
          </a:p>
          <a:p>
            <a:r>
              <a:rPr kumimoji="1" lang="en" altLang="zh-CN" dirty="0">
                <a:solidFill>
                  <a:srgbClr val="FF0000"/>
                </a:solidFill>
              </a:rPr>
              <a:t>delay</a:t>
            </a:r>
            <a:r>
              <a:rPr kumimoji="1" lang="en-US" altLang="zh-CN" dirty="0">
                <a:solidFill>
                  <a:srgbClr val="FF0000"/>
                </a:solidFill>
              </a:rPr>
              <a:t>(</a:t>
            </a:r>
            <a:r>
              <a:rPr kumimoji="1" lang="zh-CN" altLang="en-US" dirty="0">
                <a:solidFill>
                  <a:srgbClr val="FF0000"/>
                </a:solidFill>
              </a:rPr>
              <a:t>动画开始前的延迟</a:t>
            </a:r>
            <a:r>
              <a:rPr kumimoji="1" lang="en-US" altLang="zh-CN" dirty="0">
                <a:solidFill>
                  <a:srgbClr val="FF0000"/>
                </a:solidFill>
              </a:rPr>
              <a:t>)</a:t>
            </a:r>
            <a:r>
              <a:rPr kumimoji="1" lang="en" altLang="zh-CN" dirty="0">
                <a:solidFill>
                  <a:srgbClr val="FF0000"/>
                </a:solidFill>
              </a:rPr>
              <a:t> </a:t>
            </a:r>
            <a:r>
              <a:rPr kumimoji="1" lang="en" altLang="zh-CN" dirty="0"/>
              <a:t>iteration-count</a:t>
            </a:r>
            <a:r>
              <a:rPr kumimoji="1" lang="en-US" altLang="zh-CN" dirty="0"/>
              <a:t>(</a:t>
            </a:r>
            <a:r>
              <a:rPr kumimoji="1" lang="zh-CN" altLang="en-US" dirty="0"/>
              <a:t>播放次数</a:t>
            </a:r>
            <a:r>
              <a:rPr kumimoji="1" lang="en-US" altLang="zh-CN" dirty="0"/>
              <a:t>)</a:t>
            </a:r>
            <a:r>
              <a:rPr kumimoji="1" lang="en" altLang="zh-CN" dirty="0"/>
              <a:t> </a:t>
            </a:r>
            <a:r>
              <a:rPr kumimoji="1" lang="en" altLang="zh-CN" dirty="0">
                <a:solidFill>
                  <a:srgbClr val="FF0000"/>
                </a:solidFill>
              </a:rPr>
              <a:t>direction</a:t>
            </a:r>
            <a:r>
              <a:rPr kumimoji="1" lang="en-US" altLang="zh-CN" dirty="0">
                <a:solidFill>
                  <a:srgbClr val="FF0000"/>
                </a:solidFill>
              </a:rPr>
              <a:t>(</a:t>
            </a:r>
            <a:r>
              <a:rPr lang="zh-CN" altLang="en-US" dirty="0">
                <a:solidFill>
                  <a:srgbClr val="FF0000"/>
                </a:solidFill>
              </a:rPr>
              <a:t>动画是否在下一周期逆向地播放</a:t>
            </a:r>
            <a:r>
              <a:rPr kumimoji="1" lang="en-US" altLang="zh-CN" dirty="0">
                <a:solidFill>
                  <a:srgbClr val="FF0000"/>
                </a:solidFill>
              </a:rPr>
              <a:t>)</a:t>
            </a:r>
            <a:r>
              <a:rPr kumimoji="1" lang="en" altLang="zh-CN" dirty="0"/>
              <a:t>;</a:t>
            </a:r>
          </a:p>
          <a:p>
            <a:endParaRPr kumimoji="1" lang="en" altLang="zh-CN" dirty="0"/>
          </a:p>
          <a:p>
            <a:r>
              <a:rPr kumimoji="1" lang="zh-CN" altLang="en" dirty="0"/>
              <a:t>至少</a:t>
            </a:r>
            <a:r>
              <a:rPr kumimoji="1" lang="zh-CN" altLang="en-US" dirty="0"/>
              <a:t>两项： 动画名称 持续时间 （</a:t>
            </a:r>
            <a:r>
              <a:rPr lang="zh-CN" altLang="en-US" dirty="0"/>
              <a:t>如果省略的持续时间，动画将无法运行，因为默认值是</a:t>
            </a:r>
            <a:r>
              <a:rPr lang="en-US" altLang="zh-CN" dirty="0"/>
              <a:t>0</a:t>
            </a:r>
            <a:r>
              <a:rPr kumimoji="1" lang="zh-CN" altLang="en-US" dirty="0"/>
              <a:t>）</a:t>
            </a:r>
            <a:endParaRPr kumimoji="1" lang="en" altLang="zh-CN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1EE1F54-549A-A947-A170-4FD9F862C705}"/>
              </a:ext>
            </a:extLst>
          </p:cNvPr>
          <p:cNvSpPr/>
          <p:nvPr/>
        </p:nvSpPr>
        <p:spPr>
          <a:xfrm>
            <a:off x="1058616" y="2799230"/>
            <a:ext cx="9948052" cy="1296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333333"/>
                </a:solidFill>
                <a:latin typeface="Helvetica Neue" panose="02000503000000020004" pitchFamily="2" charset="0"/>
              </a:rPr>
              <a:t>使用方法：</a:t>
            </a:r>
            <a:endParaRPr lang="en-US" altLang="zh-CN" b="1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en" altLang="zh-CN" dirty="0">
                <a:solidFill>
                  <a:srgbClr val="333333"/>
                </a:solidFill>
                <a:latin typeface="Helvetica Neue" panose="02000503000000020004" pitchFamily="2" charset="0"/>
              </a:rPr>
              <a:t>@keyframes </a:t>
            </a:r>
            <a:r>
              <a:rPr lang="zh-CN" altLang="en-US" b="1" dirty="0">
                <a:solidFill>
                  <a:srgbClr val="FF0000"/>
                </a:solidFill>
                <a:latin typeface="Helvetica Neue" panose="02000503000000020004" pitchFamily="2" charset="0"/>
              </a:rPr>
              <a:t>创建动画</a:t>
            </a:r>
            <a:r>
              <a:rPr lang="zh-CN" altLang="en-US" dirty="0">
                <a:solidFill>
                  <a:srgbClr val="333333"/>
                </a:solidFill>
                <a:latin typeface="Helvetica Neue" panose="02000503000000020004" pitchFamily="2" charset="0"/>
              </a:rPr>
              <a:t>，然后把它</a:t>
            </a:r>
            <a:r>
              <a:rPr lang="zh-CN" altLang="en-US" b="1" dirty="0">
                <a:solidFill>
                  <a:srgbClr val="FF0000"/>
                </a:solidFill>
                <a:latin typeface="Helvetica Neue" panose="02000503000000020004" pitchFamily="2" charset="0"/>
              </a:rPr>
              <a:t>绑定到元素</a:t>
            </a:r>
            <a:r>
              <a:rPr lang="zh-CN" altLang="en-US" dirty="0">
                <a:solidFill>
                  <a:srgbClr val="333333"/>
                </a:solidFill>
                <a:latin typeface="Helvetica Neue" panose="02000503000000020004" pitchFamily="2" charset="0"/>
              </a:rPr>
              <a:t>上</a:t>
            </a:r>
            <a:endParaRPr lang="en-US" altLang="zh-CN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/>
              <a:t>@keyframes</a:t>
            </a:r>
            <a:r>
              <a:rPr lang="zh-CN" altLang="en-US" dirty="0"/>
              <a:t> 用百分比来规定变化发生的时间，或用关键词 </a:t>
            </a:r>
            <a:r>
              <a:rPr lang="en-US" altLang="zh-CN" dirty="0"/>
              <a:t>"</a:t>
            </a:r>
            <a:r>
              <a:rPr lang="en" altLang="zh-CN" dirty="0"/>
              <a:t>from" </a:t>
            </a:r>
            <a:r>
              <a:rPr lang="zh-CN" altLang="en-US" dirty="0"/>
              <a:t>和 </a:t>
            </a:r>
            <a:r>
              <a:rPr lang="en-US" altLang="zh-CN" dirty="0"/>
              <a:t>"</a:t>
            </a:r>
            <a:r>
              <a:rPr lang="en" altLang="zh-CN" dirty="0"/>
              <a:t>to"</a:t>
            </a:r>
            <a:r>
              <a:rPr lang="zh-CN" altLang="en" dirty="0"/>
              <a:t>，</a:t>
            </a:r>
            <a:r>
              <a:rPr lang="zh-CN" altLang="en-US" dirty="0"/>
              <a:t>等同于 </a:t>
            </a:r>
            <a:r>
              <a:rPr lang="en-US" altLang="zh-CN" dirty="0"/>
              <a:t>0% </a:t>
            </a:r>
            <a:r>
              <a:rPr lang="zh-CN" altLang="en-US" dirty="0"/>
              <a:t>和 </a:t>
            </a:r>
            <a:r>
              <a:rPr lang="en-US" altLang="zh-CN" dirty="0"/>
              <a:t>100%</a:t>
            </a:r>
            <a:r>
              <a:rPr lang="zh-CN" altLang="en-US" dirty="0"/>
              <a:t>。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D823C5E-4793-C547-B37D-B20010FCEDF8}"/>
              </a:ext>
            </a:extLst>
          </p:cNvPr>
          <p:cNvSpPr/>
          <p:nvPr/>
        </p:nvSpPr>
        <p:spPr>
          <a:xfrm>
            <a:off x="1058616" y="4658071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zh-CN" dirty="0">
                <a:solidFill>
                  <a:srgbClr val="00008B"/>
                </a:solidFill>
                <a:latin typeface="Menlo" panose="020B0609030804020204" pitchFamily="49" charset="0"/>
              </a:rPr>
              <a:t>@keyframes</a:t>
            </a:r>
            <a:r>
              <a:rPr lang="en" altLang="zh-CN" dirty="0">
                <a:solidFill>
                  <a:srgbClr val="80808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 err="1">
                <a:solidFill>
                  <a:srgbClr val="0055AA"/>
                </a:solidFill>
                <a:latin typeface="Menlo" panose="020B0609030804020204" pitchFamily="49" charset="0"/>
              </a:rPr>
              <a:t>myfirst</a:t>
            </a:r>
            <a:r>
              <a:rPr lang="en" altLang="zh-CN" dirty="0">
                <a:solidFill>
                  <a:srgbClr val="808080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en" altLang="zh-CN" dirty="0">
                <a:solidFill>
                  <a:srgbClr val="808000"/>
                </a:solidFill>
                <a:latin typeface="Menlo" panose="020B0609030804020204" pitchFamily="49" charset="0"/>
              </a:rPr>
              <a:t>{</a:t>
            </a:r>
            <a:r>
              <a:rPr lang="en" altLang="zh-CN" dirty="0">
                <a:solidFill>
                  <a:srgbClr val="808080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zh-CN" altLang="en-US" dirty="0">
                <a:solidFill>
                  <a:srgbClr val="808080"/>
                </a:solidFill>
                <a:latin typeface="Menlo" panose="020B0609030804020204" pitchFamily="49" charset="0"/>
              </a:rPr>
              <a:t>   </a:t>
            </a:r>
            <a:r>
              <a:rPr lang="en" altLang="zh-CN" dirty="0">
                <a:solidFill>
                  <a:srgbClr val="0055AA"/>
                </a:solidFill>
                <a:latin typeface="Menlo" panose="020B0609030804020204" pitchFamily="49" charset="0"/>
              </a:rPr>
              <a:t>from</a:t>
            </a:r>
            <a:r>
              <a:rPr lang="en" altLang="zh-CN" dirty="0">
                <a:solidFill>
                  <a:srgbClr val="80808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808000"/>
                </a:solidFill>
                <a:latin typeface="Menlo" panose="020B0609030804020204" pitchFamily="49" charset="0"/>
              </a:rPr>
              <a:t>{</a:t>
            </a:r>
            <a:r>
              <a:rPr lang="en" altLang="zh-CN" dirty="0">
                <a:solidFill>
                  <a:srgbClr val="008000"/>
                </a:solidFill>
                <a:latin typeface="Menlo" panose="020B0609030804020204" pitchFamily="49" charset="0"/>
              </a:rPr>
              <a:t>background:</a:t>
            </a:r>
            <a:r>
              <a:rPr lang="en" altLang="zh-CN" dirty="0">
                <a:solidFill>
                  <a:srgbClr val="80808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00008B"/>
                </a:solidFill>
                <a:latin typeface="Menlo" panose="020B0609030804020204" pitchFamily="49" charset="0"/>
              </a:rPr>
              <a:t>red</a:t>
            </a:r>
            <a:r>
              <a:rPr lang="en" altLang="zh-CN" dirty="0">
                <a:solidFill>
                  <a:srgbClr val="808080"/>
                </a:solidFill>
                <a:latin typeface="Menlo" panose="020B0609030804020204" pitchFamily="49" charset="0"/>
              </a:rPr>
              <a:t>;</a:t>
            </a:r>
            <a:r>
              <a:rPr lang="en" altLang="zh-CN" dirty="0">
                <a:solidFill>
                  <a:srgbClr val="808000"/>
                </a:solidFill>
                <a:latin typeface="Menlo" panose="020B0609030804020204" pitchFamily="49" charset="0"/>
              </a:rPr>
              <a:t>}</a:t>
            </a:r>
            <a:r>
              <a:rPr lang="en" altLang="zh-CN" dirty="0">
                <a:solidFill>
                  <a:srgbClr val="808080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zh-CN" altLang="en-US" dirty="0">
                <a:solidFill>
                  <a:srgbClr val="808080"/>
                </a:solidFill>
                <a:latin typeface="Menlo" panose="020B0609030804020204" pitchFamily="49" charset="0"/>
              </a:rPr>
              <a:t>   </a:t>
            </a:r>
            <a:r>
              <a:rPr lang="en" altLang="zh-CN" dirty="0">
                <a:solidFill>
                  <a:srgbClr val="0055AA"/>
                </a:solidFill>
                <a:latin typeface="Menlo" panose="020B0609030804020204" pitchFamily="49" charset="0"/>
              </a:rPr>
              <a:t>to</a:t>
            </a:r>
            <a:r>
              <a:rPr lang="en" altLang="zh-CN" dirty="0">
                <a:solidFill>
                  <a:srgbClr val="80808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808000"/>
                </a:solidFill>
                <a:latin typeface="Menlo" panose="020B0609030804020204" pitchFamily="49" charset="0"/>
              </a:rPr>
              <a:t>{</a:t>
            </a:r>
            <a:r>
              <a:rPr lang="en" altLang="zh-CN" dirty="0">
                <a:solidFill>
                  <a:srgbClr val="008000"/>
                </a:solidFill>
                <a:latin typeface="Menlo" panose="020B0609030804020204" pitchFamily="49" charset="0"/>
              </a:rPr>
              <a:t>background:</a:t>
            </a:r>
            <a:r>
              <a:rPr lang="en" altLang="zh-CN" dirty="0">
                <a:solidFill>
                  <a:srgbClr val="80808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00008B"/>
                </a:solidFill>
                <a:latin typeface="Menlo" panose="020B0609030804020204" pitchFamily="49" charset="0"/>
              </a:rPr>
              <a:t>yellow</a:t>
            </a:r>
            <a:r>
              <a:rPr lang="en" altLang="zh-CN" dirty="0">
                <a:solidFill>
                  <a:srgbClr val="808080"/>
                </a:solidFill>
                <a:latin typeface="Menlo" panose="020B0609030804020204" pitchFamily="49" charset="0"/>
              </a:rPr>
              <a:t>;</a:t>
            </a:r>
            <a:r>
              <a:rPr lang="en" altLang="zh-CN" dirty="0">
                <a:solidFill>
                  <a:srgbClr val="808000"/>
                </a:solidFill>
                <a:latin typeface="Menlo" panose="020B0609030804020204" pitchFamily="49" charset="0"/>
              </a:rPr>
              <a:t>}</a:t>
            </a:r>
            <a:r>
              <a:rPr lang="en" altLang="zh-CN" dirty="0">
                <a:solidFill>
                  <a:srgbClr val="808080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en" altLang="zh-CN" dirty="0">
                <a:solidFill>
                  <a:srgbClr val="808000"/>
                </a:solidFill>
                <a:latin typeface="Menlo" panose="020B0609030804020204" pitchFamily="49" charset="0"/>
              </a:rPr>
              <a:t>}</a:t>
            </a:r>
          </a:p>
          <a:p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1EEC70B-D502-B44A-B112-C624E05EFA51}"/>
              </a:ext>
            </a:extLst>
          </p:cNvPr>
          <p:cNvSpPr/>
          <p:nvPr/>
        </p:nvSpPr>
        <p:spPr>
          <a:xfrm>
            <a:off x="6265616" y="492679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zh-CN" dirty="0">
                <a:solidFill>
                  <a:srgbClr val="0055AA"/>
                </a:solidFill>
                <a:latin typeface="Menlo" panose="020B0609030804020204" pitchFamily="49" charset="0"/>
              </a:rPr>
              <a:t>div</a:t>
            </a:r>
            <a:r>
              <a:rPr lang="en" altLang="zh-CN" dirty="0">
                <a:solidFill>
                  <a:srgbClr val="80808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808000"/>
                </a:solidFill>
                <a:latin typeface="Menlo" panose="020B0609030804020204" pitchFamily="49" charset="0"/>
              </a:rPr>
              <a:t>{</a:t>
            </a:r>
            <a:r>
              <a:rPr lang="en" altLang="zh-CN" dirty="0">
                <a:solidFill>
                  <a:srgbClr val="808080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zh-CN" altLang="en-US" dirty="0">
                <a:solidFill>
                  <a:srgbClr val="008000"/>
                </a:solidFill>
                <a:latin typeface="Menlo" panose="020B0609030804020204" pitchFamily="49" charset="0"/>
              </a:rPr>
              <a:t>  </a:t>
            </a:r>
            <a:r>
              <a:rPr lang="en" altLang="zh-CN" dirty="0">
                <a:solidFill>
                  <a:srgbClr val="008000"/>
                </a:solidFill>
                <a:latin typeface="Menlo" panose="020B0609030804020204" pitchFamily="49" charset="0"/>
              </a:rPr>
              <a:t>animation:</a:t>
            </a:r>
            <a:r>
              <a:rPr lang="en" altLang="zh-CN" dirty="0">
                <a:solidFill>
                  <a:srgbClr val="80808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 err="1">
                <a:solidFill>
                  <a:srgbClr val="808080"/>
                </a:solidFill>
                <a:latin typeface="Menlo" panose="020B0609030804020204" pitchFamily="49" charset="0"/>
              </a:rPr>
              <a:t>myfirst</a:t>
            </a:r>
            <a:r>
              <a:rPr lang="en" altLang="zh-CN" dirty="0">
                <a:solidFill>
                  <a:srgbClr val="808080"/>
                </a:solidFill>
                <a:latin typeface="Menlo" panose="020B0609030804020204" pitchFamily="49" charset="0"/>
              </a:rPr>
              <a:t> </a:t>
            </a:r>
            <a:r>
              <a:rPr lang="en" altLang="zh-CN" dirty="0">
                <a:solidFill>
                  <a:srgbClr val="800000"/>
                </a:solidFill>
                <a:latin typeface="Menlo" panose="020B0609030804020204" pitchFamily="49" charset="0"/>
              </a:rPr>
              <a:t>5</a:t>
            </a:r>
            <a:r>
              <a:rPr lang="en" altLang="zh-CN" dirty="0">
                <a:solidFill>
                  <a:srgbClr val="808080"/>
                </a:solidFill>
                <a:latin typeface="Menlo" panose="020B0609030804020204" pitchFamily="49" charset="0"/>
              </a:rPr>
              <a:t>s; </a:t>
            </a:r>
            <a:endParaRPr lang="en-US" altLang="zh-CN" dirty="0">
              <a:solidFill>
                <a:srgbClr val="808080"/>
              </a:solidFill>
              <a:latin typeface="Menlo" panose="020B0609030804020204" pitchFamily="49" charset="0"/>
            </a:endParaRPr>
          </a:p>
          <a:p>
            <a:r>
              <a:rPr lang="en" altLang="zh-CN" dirty="0">
                <a:solidFill>
                  <a:srgbClr val="808000"/>
                </a:solidFill>
                <a:latin typeface="Menlo" panose="020B0609030804020204" pitchFamily="49" charset="0"/>
              </a:rPr>
              <a:t>}</a:t>
            </a:r>
            <a:endParaRPr lang="zh-CN" altLang="en-US" dirty="0"/>
          </a:p>
        </p:txBody>
      </p:sp>
      <p:pic>
        <p:nvPicPr>
          <p:cNvPr id="6" name="te">
            <a:hlinkClick r:id="" action="ppaction://media"/>
            <a:extLst>
              <a:ext uri="{FF2B5EF4-FFF2-40B4-BE49-F238E27FC236}">
                <a16:creationId xmlns:a16="http://schemas.microsoft.com/office/drawing/2014/main" id="{BB2412BA-7B11-7D49-A190-27193FC6B5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90667" y="4658071"/>
            <a:ext cx="1439615" cy="1460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843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>
            <a:extLst>
              <a:ext uri="{FF2B5EF4-FFF2-40B4-BE49-F238E27FC236}">
                <a16:creationId xmlns:a16="http://schemas.microsoft.com/office/drawing/2014/main" id="{FEA06492-282A-5045-B06E-CEF66CBBD3D1}"/>
              </a:ext>
            </a:extLst>
          </p:cNvPr>
          <p:cNvSpPr/>
          <p:nvPr/>
        </p:nvSpPr>
        <p:spPr>
          <a:xfrm>
            <a:off x="1016000" y="2227196"/>
            <a:ext cx="1405467" cy="137160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D739C665-BFAC-B948-9DAD-3D1485D43D06}"/>
              </a:ext>
            </a:extLst>
          </p:cNvPr>
          <p:cNvCxnSpPr/>
          <p:nvPr/>
        </p:nvCxnSpPr>
        <p:spPr>
          <a:xfrm>
            <a:off x="287867" y="2887596"/>
            <a:ext cx="29802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连接符 7">
            <a:extLst>
              <a:ext uri="{FF2B5EF4-FFF2-40B4-BE49-F238E27FC236}">
                <a16:creationId xmlns:a16="http://schemas.microsoft.com/office/drawing/2014/main" id="{B6285A9D-09DA-D345-A100-0330268EF09E}"/>
              </a:ext>
            </a:extLst>
          </p:cNvPr>
          <p:cNvCxnSpPr/>
          <p:nvPr/>
        </p:nvCxnSpPr>
        <p:spPr>
          <a:xfrm flipV="1">
            <a:off x="1744134" y="1456729"/>
            <a:ext cx="0" cy="28617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连接符 9">
            <a:extLst>
              <a:ext uri="{FF2B5EF4-FFF2-40B4-BE49-F238E27FC236}">
                <a16:creationId xmlns:a16="http://schemas.microsoft.com/office/drawing/2014/main" id="{4059CBAD-0219-B14E-9C69-B647E8837A72}"/>
              </a:ext>
            </a:extLst>
          </p:cNvPr>
          <p:cNvCxnSpPr>
            <a:cxnSpLocks/>
          </p:cNvCxnSpPr>
          <p:nvPr/>
        </p:nvCxnSpPr>
        <p:spPr>
          <a:xfrm flipH="1">
            <a:off x="762000" y="2887596"/>
            <a:ext cx="982135" cy="711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连接符 11">
            <a:extLst>
              <a:ext uri="{FF2B5EF4-FFF2-40B4-BE49-F238E27FC236}">
                <a16:creationId xmlns:a16="http://schemas.microsoft.com/office/drawing/2014/main" id="{7C306258-DCD8-4143-916E-B6AEDA662190}"/>
              </a:ext>
            </a:extLst>
          </p:cNvPr>
          <p:cNvCxnSpPr/>
          <p:nvPr/>
        </p:nvCxnSpPr>
        <p:spPr>
          <a:xfrm flipV="1">
            <a:off x="1744134" y="2091730"/>
            <a:ext cx="1100666" cy="795866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12B8E58D-C15A-894F-8946-95D58C658896}"/>
              </a:ext>
            </a:extLst>
          </p:cNvPr>
          <p:cNvSpPr txBox="1"/>
          <p:nvPr/>
        </p:nvSpPr>
        <p:spPr>
          <a:xfrm>
            <a:off x="6299200" y="500852"/>
            <a:ext cx="13722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/>
              <a:t>总结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146F9E0-387B-3141-AD99-CB3DD901BFA8}"/>
              </a:ext>
            </a:extLst>
          </p:cNvPr>
          <p:cNvSpPr txBox="1"/>
          <p:nvPr/>
        </p:nvSpPr>
        <p:spPr>
          <a:xfrm>
            <a:off x="3522134" y="1691605"/>
            <a:ext cx="8465779" cy="4652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1.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transform</a:t>
            </a:r>
            <a:r>
              <a:rPr kumimoji="1" lang="zh-CN" altLang="en-US" sz="2400" dirty="0"/>
              <a:t> 来实现</a:t>
            </a:r>
            <a:r>
              <a:rPr kumimoji="1" lang="en-US" altLang="zh-CN" sz="2400" dirty="0"/>
              <a:t>2D/3D</a:t>
            </a:r>
            <a:r>
              <a:rPr kumimoji="1" lang="zh-CN" altLang="en-US" sz="2400" dirty="0"/>
              <a:t>变换</a:t>
            </a:r>
            <a:endParaRPr kumimoji="1" lang="en-US" altLang="zh-CN" sz="2400" dirty="0"/>
          </a:p>
          <a:p>
            <a:endParaRPr kumimoji="1" lang="en-US" altLang="zh-CN" sz="2400" dirty="0"/>
          </a:p>
          <a:p>
            <a:r>
              <a:rPr kumimoji="1" lang="zh-CN" altLang="en-US" sz="2400" dirty="0"/>
              <a:t>种类：平移、放缩、旋转、倾斜、透视</a:t>
            </a:r>
            <a:endParaRPr kumimoji="1" lang="en-US" altLang="zh-CN" sz="2400" dirty="0"/>
          </a:p>
          <a:p>
            <a:r>
              <a:rPr kumimoji="1" lang="zh-CN" altLang="en-US" sz="2400" dirty="0"/>
              <a:t>细节： 透视效果</a:t>
            </a:r>
            <a:r>
              <a:rPr kumimoji="1" lang="en-US" altLang="zh-CN" sz="2400" dirty="0"/>
              <a:t>(perspective)</a:t>
            </a:r>
            <a:r>
              <a:rPr kumimoji="1" lang="zh-CN" altLang="en-US" sz="2400" dirty="0"/>
              <a:t>、变换基准（</a:t>
            </a:r>
            <a:r>
              <a:rPr kumimoji="1" lang="en-US" altLang="zh-CN" sz="2400" dirty="0"/>
              <a:t>transform-origin</a:t>
            </a:r>
            <a:r>
              <a:rPr kumimoji="1" lang="zh-CN" altLang="en-US" sz="2400" dirty="0"/>
              <a:t>）</a:t>
            </a:r>
            <a:endParaRPr kumimoji="1" lang="en-US" altLang="zh-CN" sz="2400" dirty="0"/>
          </a:p>
          <a:p>
            <a:endParaRPr kumimoji="1" lang="en-US" altLang="zh-CN" sz="2400" dirty="0"/>
          </a:p>
          <a:p>
            <a:r>
              <a:rPr kumimoji="1" lang="en-US" altLang="zh-CN" sz="2400" dirty="0"/>
              <a:t>2.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animation</a:t>
            </a:r>
            <a:r>
              <a:rPr kumimoji="1" lang="zh-CN" altLang="en-US" sz="2400" dirty="0"/>
              <a:t> 来实现周期逆放动画</a:t>
            </a:r>
            <a:endParaRPr kumimoji="1" lang="en-US" altLang="zh-CN" sz="2400" dirty="0"/>
          </a:p>
          <a:p>
            <a:endParaRPr kumimoji="1" lang="en-US" altLang="zh-CN" sz="2400" dirty="0"/>
          </a:p>
          <a:p>
            <a:r>
              <a:rPr kumimoji="1" lang="en-US" altLang="zh-CN" sz="2400" dirty="0"/>
              <a:t>【</a:t>
            </a:r>
            <a:r>
              <a:rPr kumimoji="1" lang="zh-CN" altLang="en-US" sz="2400" dirty="0"/>
              <a:t>难点</a:t>
            </a:r>
            <a:r>
              <a:rPr kumimoji="1" lang="en-US" altLang="zh-CN" sz="2400" dirty="0"/>
              <a:t>】</a:t>
            </a:r>
            <a:r>
              <a:rPr kumimoji="1" lang="zh-CN" altLang="en-US" sz="2400" dirty="0"/>
              <a:t> </a:t>
            </a:r>
            <a:endParaRPr kumimoji="1" lang="en-US" altLang="zh-CN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400" dirty="0"/>
              <a:t>3D</a:t>
            </a:r>
            <a:r>
              <a:rPr kumimoji="1" lang="zh-CN" altLang="en-US" sz="2400" dirty="0"/>
              <a:t>空间感 </a:t>
            </a:r>
            <a:r>
              <a:rPr kumimoji="1" lang="en-US" altLang="zh-CN" sz="2400" dirty="0"/>
              <a:t>|</a:t>
            </a:r>
            <a:r>
              <a:rPr kumimoji="1" lang="zh-CN" altLang="en-US" sz="2400" dirty="0"/>
              <a:t> 动画流程思路清晰</a:t>
            </a:r>
            <a:endParaRPr kumimoji="1" lang="en-US" altLang="zh-CN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400" dirty="0"/>
              <a:t>transform\animation</a:t>
            </a:r>
            <a:r>
              <a:rPr kumimoji="1" lang="zh-CN" altLang="en-US" sz="2400" dirty="0"/>
              <a:t> 相关属性的应用</a:t>
            </a:r>
            <a:endParaRPr kumimoji="1" lang="en-US" altLang="zh-CN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实现的细节</a:t>
            </a:r>
            <a:endParaRPr kumimoji="1"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18025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2786</TotalTime>
  <Words>659</Words>
  <Application>Microsoft Macintosh PowerPoint</Application>
  <PresentationFormat>宽屏</PresentationFormat>
  <Paragraphs>97</Paragraphs>
  <Slides>11</Slides>
  <Notes>2</Notes>
  <HiddenSlides>0</HiddenSlides>
  <MMClips>4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等线</vt:lpstr>
      <vt:lpstr>等线 Light</vt:lpstr>
      <vt:lpstr>微软雅黑 Light</vt:lpstr>
      <vt:lpstr>PingFangSC-Regular</vt:lpstr>
      <vt:lpstr>Arial</vt:lpstr>
      <vt:lpstr>Helvetica Neue</vt:lpstr>
      <vt:lpstr>Menlo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User</cp:lastModifiedBy>
  <cp:revision>99</cp:revision>
  <dcterms:created xsi:type="dcterms:W3CDTF">2020-06-28T08:53:07Z</dcterms:created>
  <dcterms:modified xsi:type="dcterms:W3CDTF">2020-07-15T09:06:37Z</dcterms:modified>
</cp:coreProperties>
</file>

<file path=docProps/thumbnail.jpeg>
</file>